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401" r:id="rId2"/>
    <p:sldId id="443" r:id="rId3"/>
    <p:sldId id="446" r:id="rId4"/>
    <p:sldId id="447" r:id="rId5"/>
    <p:sldId id="449" r:id="rId6"/>
    <p:sldId id="452" r:id="rId7"/>
    <p:sldId id="451" r:id="rId8"/>
    <p:sldId id="429" r:id="rId9"/>
    <p:sldId id="453" r:id="rId10"/>
    <p:sldId id="454" r:id="rId11"/>
    <p:sldId id="432" r:id="rId12"/>
    <p:sldId id="433" r:id="rId13"/>
    <p:sldId id="448" r:id="rId14"/>
    <p:sldId id="455" r:id="rId15"/>
    <p:sldId id="436" r:id="rId16"/>
    <p:sldId id="442" r:id="rId17"/>
    <p:sldId id="437" r:id="rId18"/>
    <p:sldId id="438" r:id="rId19"/>
    <p:sldId id="439" r:id="rId20"/>
    <p:sldId id="440" r:id="rId21"/>
    <p:sldId id="441" r:id="rId22"/>
    <p:sldId id="408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pos="3137" userDrawn="1">
          <p15:clr>
            <a:srgbClr val="A4A3A4"/>
          </p15:clr>
        </p15:guide>
        <p15:guide id="12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391"/>
    <a:srgbClr val="EBEBEB"/>
    <a:srgbClr val="E5E6E6"/>
    <a:srgbClr val="E5E4E5"/>
    <a:srgbClr val="EAEDFA"/>
    <a:srgbClr val="D6D6D6"/>
    <a:srgbClr val="F2F3F2"/>
    <a:srgbClr val="F2F2F2"/>
    <a:srgbClr val="446A9C"/>
    <a:srgbClr val="5C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072" autoAdjust="0"/>
    <p:restoredTop sz="94771" autoAdjust="0"/>
  </p:normalViewPr>
  <p:slideViewPr>
    <p:cSldViewPr snapToGrid="0" showGuides="1">
      <p:cViewPr varScale="1">
        <p:scale>
          <a:sx n="153" d="100"/>
          <a:sy n="153" d="100"/>
        </p:scale>
        <p:origin x="1400" y="184"/>
      </p:cViewPr>
      <p:guideLst>
        <p:guide orient="horz" pos="2160"/>
        <p:guide pos="5518"/>
        <p:guide pos="384"/>
        <p:guide pos="7287"/>
        <p:guide orient="horz" pos="1026"/>
        <p:guide orient="horz" pos="1321"/>
        <p:guide orient="horz" pos="4269"/>
        <p:guide pos="3137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2000" b="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754D8D-A8A3-45FB-B50A-BAD8243C974A}" type="pres">
      <dgm:prSet presAssocID="{5A44B705-11C7-4C2D-85AB-26F9C3E48A1B}" presName="wedge2" presStyleLbl="node1" presStyleIdx="1" presStyleCnt="3" custLinFactNeighborX="4682" custLinFactNeighborY="-1831"/>
      <dgm:spPr/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87DF1-DE35-403E-85D3-9EA84704A4B4}" type="pres">
      <dgm:prSet presAssocID="{5A44B705-11C7-4C2D-85AB-26F9C3E48A1B}" presName="wedge3" presStyleLbl="node1" presStyleIdx="2" presStyleCnt="3" custLinFactNeighborX="3806" custLinFactNeighborY="-2844"/>
      <dgm:spPr/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2579055" y="218032"/>
          <a:ext cx="2713290" cy="271329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4054245" y="718699"/>
        <a:ext cx="920580" cy="904430"/>
      </dsp:txXfrm>
    </dsp:sp>
    <dsp:sp modelId="{59754D8D-A8A3-45FB-B50A-BAD8243C974A}">
      <dsp:nvSpPr>
        <dsp:cNvPr id="0" name=""/>
        <dsp:cNvSpPr/>
      </dsp:nvSpPr>
      <dsp:spPr>
        <a:xfrm>
          <a:off x="2566228" y="249104"/>
          <a:ext cx="2713290" cy="271329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3309152" y="1961061"/>
        <a:ext cx="1227441" cy="839828"/>
      </dsp:txXfrm>
    </dsp:sp>
    <dsp:sp modelId="{11C87DF1-DE35-403E-85D3-9EA84704A4B4}">
      <dsp:nvSpPr>
        <dsp:cNvPr id="0" name=""/>
        <dsp:cNvSpPr/>
      </dsp:nvSpPr>
      <dsp:spPr>
        <a:xfrm>
          <a:off x="2542459" y="221619"/>
          <a:ext cx="2713290" cy="271329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2833169" y="754586"/>
        <a:ext cx="920580" cy="904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3/20/19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平台经济的特征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71795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20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5832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7942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45724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47654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18420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中医药港大事记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7431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98241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34360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看病难看病贵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46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990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233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中西医对比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1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在线诊疗平台分析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2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8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6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技术环境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互联网平台的三个重要特征</a:t>
            </a:r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8530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08F0083-605A-6845-8067-D286E6D39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2" r:id="rId3"/>
    <p:sldLayoutId id="2147483650" r:id="rId4"/>
    <p:sldLayoutId id="2147483675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jp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2.jpg"/><Relationship Id="rId4" Type="http://schemas.openxmlformats.org/officeDocument/2006/relationships/image" Target="../media/image3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tiff"/><Relationship Id="rId4" Type="http://schemas.openxmlformats.org/officeDocument/2006/relationships/image" Target="../media/image15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jpg"/><Relationship Id="rId4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42"/>
          <p:cNvSpPr txBox="1"/>
          <p:nvPr/>
        </p:nvSpPr>
        <p:spPr>
          <a:xfrm>
            <a:off x="516456" y="2774507"/>
            <a:ext cx="583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辅仁中医药港</a:t>
            </a:r>
          </a:p>
        </p:txBody>
      </p:sp>
      <p:sp>
        <p:nvSpPr>
          <p:cNvPr id="28" name="任意多边形 35">
            <a:extLst>
              <a:ext uri="{FF2B5EF4-FFF2-40B4-BE49-F238E27FC236}">
                <a16:creationId xmlns:a16="http://schemas.microsoft.com/office/drawing/2014/main" id="{6A49CAB2-3AB8-8945-B573-FE3A2939C5E1}"/>
              </a:ext>
            </a:extLst>
          </p:cNvPr>
          <p:cNvSpPr/>
          <p:nvPr/>
        </p:nvSpPr>
        <p:spPr>
          <a:xfrm rot="2700000">
            <a:off x="5274302" y="-1588636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24">
            <a:extLst>
              <a:ext uri="{FF2B5EF4-FFF2-40B4-BE49-F238E27FC236}">
                <a16:creationId xmlns:a16="http://schemas.microsoft.com/office/drawing/2014/main" id="{E85390D8-BD5E-A643-A7ED-301ED83FD25E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50">
            <a:extLst>
              <a:ext uri="{FF2B5EF4-FFF2-40B4-BE49-F238E27FC236}">
                <a16:creationId xmlns:a16="http://schemas.microsoft.com/office/drawing/2014/main" id="{3B89D99C-E5F2-D243-A9A5-F3A6F449E562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 48">
            <a:extLst>
              <a:ext uri="{FF2B5EF4-FFF2-40B4-BE49-F238E27FC236}">
                <a16:creationId xmlns:a16="http://schemas.microsoft.com/office/drawing/2014/main" id="{7F09DF5B-3589-5C41-86FC-F9254A73B526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5" name="直接连接符 25">
            <a:extLst>
              <a:ext uri="{FF2B5EF4-FFF2-40B4-BE49-F238E27FC236}">
                <a16:creationId xmlns:a16="http://schemas.microsoft.com/office/drawing/2014/main" id="{529226AA-3D65-2F4A-B343-D31FC251A07B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26">
            <a:extLst>
              <a:ext uri="{FF2B5EF4-FFF2-40B4-BE49-F238E27FC236}">
                <a16:creationId xmlns:a16="http://schemas.microsoft.com/office/drawing/2014/main" id="{857A5C50-6C06-D241-AACB-E29CFAD52B3F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 29">
            <a:extLst>
              <a:ext uri="{FF2B5EF4-FFF2-40B4-BE49-F238E27FC236}">
                <a16:creationId xmlns:a16="http://schemas.microsoft.com/office/drawing/2014/main" id="{68396A67-D636-A548-9CD7-05C6CE8BB507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9" name="直接连接符 28">
            <a:extLst>
              <a:ext uri="{FF2B5EF4-FFF2-40B4-BE49-F238E27FC236}">
                <a16:creationId xmlns:a16="http://schemas.microsoft.com/office/drawing/2014/main" id="{0C1946ED-E81E-D146-9ECC-3FD5689B393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占位符 6">
            <a:extLst>
              <a:ext uri="{FF2B5EF4-FFF2-40B4-BE49-F238E27FC236}">
                <a16:creationId xmlns:a16="http://schemas.microsoft.com/office/drawing/2014/main" id="{0538E188-E692-DA4C-A460-A3EC40FE8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41" name="图片占位符 7">
            <a:extLst>
              <a:ext uri="{FF2B5EF4-FFF2-40B4-BE49-F238E27FC236}">
                <a16:creationId xmlns:a16="http://schemas.microsoft.com/office/drawing/2014/main" id="{8ECD52A3-BE90-4347-BC60-FFD424805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42" name="图片占位符 4">
            <a:extLst>
              <a:ext uri="{FF2B5EF4-FFF2-40B4-BE49-F238E27FC236}">
                <a16:creationId xmlns:a16="http://schemas.microsoft.com/office/drawing/2014/main" id="{381B963E-E333-D345-86AD-F3C4357EF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2">
            <a:extLst>
              <a:ext uri="{FF2B5EF4-FFF2-40B4-BE49-F238E27FC236}">
                <a16:creationId xmlns:a16="http://schemas.microsoft.com/office/drawing/2014/main" id="{429B6F6E-7D58-A74F-9E9E-69196D079E95}"/>
              </a:ext>
            </a:extLst>
          </p:cNvPr>
          <p:cNvSpPr/>
          <p:nvPr/>
        </p:nvSpPr>
        <p:spPr>
          <a:xfrm>
            <a:off x="5699401" y="248992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32">
            <a:extLst>
              <a:ext uri="{FF2B5EF4-FFF2-40B4-BE49-F238E27FC236}">
                <a16:creationId xmlns:a16="http://schemas.microsoft.com/office/drawing/2014/main" id="{2252D54E-0C04-6543-81A5-B8DE4A4DE6F4}"/>
              </a:ext>
            </a:extLst>
          </p:cNvPr>
          <p:cNvSpPr/>
          <p:nvPr/>
        </p:nvSpPr>
        <p:spPr>
          <a:xfrm>
            <a:off x="7959636" y="248992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32">
            <a:extLst>
              <a:ext uri="{FF2B5EF4-FFF2-40B4-BE49-F238E27FC236}">
                <a16:creationId xmlns:a16="http://schemas.microsoft.com/office/drawing/2014/main" id="{6EDE9716-9897-0747-A508-467144D263AE}"/>
              </a:ext>
            </a:extLst>
          </p:cNvPr>
          <p:cNvSpPr/>
          <p:nvPr/>
        </p:nvSpPr>
        <p:spPr>
          <a:xfrm>
            <a:off x="3450764" y="248992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84B34C-F9B4-444D-AD67-2F1350AE84A0}"/>
              </a:ext>
            </a:extLst>
          </p:cNvPr>
          <p:cNvSpPr/>
          <p:nvPr/>
        </p:nvSpPr>
        <p:spPr>
          <a:xfrm>
            <a:off x="1892301" y="1950732"/>
            <a:ext cx="1638298" cy="1638298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E047A0F-6B02-C443-96A7-EC9C314A322D}"/>
              </a:ext>
            </a:extLst>
          </p:cNvPr>
          <p:cNvSpPr/>
          <p:nvPr/>
        </p:nvSpPr>
        <p:spPr>
          <a:xfrm>
            <a:off x="2067084" y="2125515"/>
            <a:ext cx="1288733" cy="12887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A283D5-9B13-6149-8617-399FD57B4F52}"/>
              </a:ext>
            </a:extLst>
          </p:cNvPr>
          <p:cNvGrpSpPr/>
          <p:nvPr/>
        </p:nvGrpSpPr>
        <p:grpSpPr>
          <a:xfrm>
            <a:off x="4148668" y="1950732"/>
            <a:ext cx="1638298" cy="1638298"/>
            <a:chOff x="2925263" y="2633811"/>
            <a:chExt cx="1982014" cy="198201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DCA4A79-B04F-0941-A23A-67ED5AE4D5C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3DA522B-F01B-AE48-96A3-E728277C5635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B570A8-2C77-7C44-BA3E-E9BA12133694}"/>
              </a:ext>
            </a:extLst>
          </p:cNvPr>
          <p:cNvGrpSpPr/>
          <p:nvPr/>
        </p:nvGrpSpPr>
        <p:grpSpPr>
          <a:xfrm>
            <a:off x="6405037" y="1950732"/>
            <a:ext cx="1638298" cy="1638298"/>
            <a:chOff x="2925263" y="2633811"/>
            <a:chExt cx="1982014" cy="1982014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CCAC19A-A1F2-6B4C-8726-F3474E205E6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BF1B2AC-46D6-3749-B60D-FAA63BB814BF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BEC8D34-519E-9448-B943-B873FF5AD7CC}"/>
                </a:ext>
              </a:extLst>
            </p:cNvPr>
            <p:cNvSpPr/>
            <p:nvPr/>
          </p:nvSpPr>
          <p:spPr>
            <a:xfrm>
              <a:off x="3285427" y="3009835"/>
              <a:ext cx="1261685" cy="1261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96F4AD9-93C8-3441-9EAF-6E145C4123B5}"/>
                </a:ext>
              </a:extLst>
            </p:cNvPr>
            <p:cNvSpPr/>
            <p:nvPr/>
          </p:nvSpPr>
          <p:spPr>
            <a:xfrm>
              <a:off x="3304990" y="3018907"/>
              <a:ext cx="1222556" cy="1222556"/>
            </a:xfrm>
            <a:prstGeom prst="ellipse">
              <a:avLst/>
            </a:prstGeom>
            <a:blipFill dpi="0" rotWithShape="1">
              <a:blip r:embed="rId3"/>
              <a:srcRect/>
              <a:stretch>
                <a:fillRect l="-17000" t="-8000" r="-13000" b="-14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5B14E5-BB8E-B44D-A865-7B09A31376D9}"/>
              </a:ext>
            </a:extLst>
          </p:cNvPr>
          <p:cNvGrpSpPr/>
          <p:nvPr/>
        </p:nvGrpSpPr>
        <p:grpSpPr>
          <a:xfrm>
            <a:off x="8661406" y="1950732"/>
            <a:ext cx="1638298" cy="1638298"/>
            <a:chOff x="2925263" y="2633811"/>
            <a:chExt cx="1982014" cy="198201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C04ED9F-ADD8-C945-9448-228FAC7686F8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D9483CC-6056-8F4A-900B-4D40ED33EF3B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3" name="TextBox 47">
            <a:extLst>
              <a:ext uri="{FF2B5EF4-FFF2-40B4-BE49-F238E27FC236}">
                <a16:creationId xmlns:a16="http://schemas.microsoft.com/office/drawing/2014/main" id="{2CF524A9-3A24-4947-A690-CF2027BB8DA3}"/>
              </a:ext>
            </a:extLst>
          </p:cNvPr>
          <p:cNvSpPr txBox="1"/>
          <p:nvPr/>
        </p:nvSpPr>
        <p:spPr>
          <a:xfrm>
            <a:off x="2266256" y="375654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用户参与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64AEFE0C-F234-C74D-8898-B3B97FAE63E7}"/>
              </a:ext>
            </a:extLst>
          </p:cNvPr>
          <p:cNvSpPr txBox="1"/>
          <p:nvPr/>
        </p:nvSpPr>
        <p:spPr>
          <a:xfrm>
            <a:off x="4336875" y="376381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信息精准匹配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A137D3-DDAE-7E41-82C7-24B27657C85D}"/>
              </a:ext>
            </a:extLst>
          </p:cNvPr>
          <p:cNvSpPr/>
          <p:nvPr/>
        </p:nvSpPr>
        <p:spPr>
          <a:xfrm>
            <a:off x="6574639" y="3753766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双边网络外部性</a:t>
            </a:r>
            <a:endParaRPr lang="en-US" altLang="zh-CN" sz="1400" b="1" kern="0" dirty="0">
              <a:solidFill>
                <a:srgbClr val="3D9391"/>
              </a:solidFill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85603C71-C325-A247-B1A4-0D23CB5C64B7}"/>
              </a:ext>
            </a:extLst>
          </p:cNvPr>
          <p:cNvSpPr txBox="1"/>
          <p:nvPr/>
        </p:nvSpPr>
        <p:spPr>
          <a:xfrm>
            <a:off x="8991939" y="379955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大规模跨界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7C0516C0-C9BB-B047-BDF2-0B2879BA080C}"/>
              </a:ext>
            </a:extLst>
          </p:cNvPr>
          <p:cNvSpPr/>
          <p:nvPr/>
        </p:nvSpPr>
        <p:spPr>
          <a:xfrm>
            <a:off x="1766006" y="4125228"/>
            <a:ext cx="1890887" cy="144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谷歌用户的搜索行为转换为具有丰富价值的广告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脸书运用在线社交搜集并出售用户的精准画像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" panose="020B0604020202020204" pitchFamily="34" charset="0"/>
              </a:rPr>
              <a:t>优步看准用户的交通需求充分调度私人汽车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EF30C507-ED45-904E-982D-5ECD4EB7D697}"/>
              </a:ext>
            </a:extLst>
          </p:cNvPr>
          <p:cNvSpPr/>
          <p:nvPr/>
        </p:nvSpPr>
        <p:spPr>
          <a:xfrm>
            <a:off x="3921882" y="4125228"/>
            <a:ext cx="2067872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撮合效率：撮合潜在买家和卖家达成交易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连接一切：打破时间与物理空间的限制，连接上下游，降低交易费用、分享价值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316DA26E-B083-FF4E-855B-191EC33CB675}"/>
              </a:ext>
            </a:extLst>
          </p:cNvPr>
          <p:cNvSpPr/>
          <p:nvPr/>
        </p:nvSpPr>
        <p:spPr>
          <a:xfrm>
            <a:off x="8543384" y="4139178"/>
            <a:ext cx="2067561" cy="1853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产业通过平台实现跨界融合，打破原有产业边界，产业的界限越来越模糊。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平台型企业通过连接多边群体，整合多方资源，设立规则与机制，满足多边群体的需求，充当连接、整合的角色。</a:t>
            </a: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BB248377-7D5D-4548-90DC-74B63910F2E3}"/>
              </a:ext>
            </a:extLst>
          </p:cNvPr>
          <p:cNvSpPr/>
          <p:nvPr/>
        </p:nvSpPr>
        <p:spPr>
          <a:xfrm>
            <a:off x="6179578" y="4126301"/>
            <a:ext cx="2184216" cy="159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加入平台的买家越多，卖家的潜在收益越高；加入平台的卖家越多，买家的潜在收益也越高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rPr>
              <a:t>买家和卖家是否加入该平台，乃是一种“鸡生蛋，蛋生鸡”的正反馈过程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FZHei-B01S" panose="02010601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27E306C-2CCA-094D-9215-DA3EA6B6440B}"/>
              </a:ext>
            </a:extLst>
          </p:cNvPr>
          <p:cNvSpPr txBox="1"/>
          <p:nvPr/>
        </p:nvSpPr>
        <p:spPr>
          <a:xfrm>
            <a:off x="1106073" y="103221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平台经济的魅力在于凝聚资源，将传统经济链条式的上中下游组织重构成围绕平台的环形链条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78DE104-A1D7-F347-8487-ACF83238F8A2}"/>
              </a:ext>
            </a:extLst>
          </p:cNvPr>
          <p:cNvSpPr/>
          <p:nvPr/>
        </p:nvSpPr>
        <p:spPr>
          <a:xfrm>
            <a:off x="8988767" y="2280819"/>
            <a:ext cx="1010543" cy="1010543"/>
          </a:xfrm>
          <a:prstGeom prst="ellipse">
            <a:avLst/>
          </a:prstGeom>
          <a:blipFill dpi="0" rotWithShape="1">
            <a:blip r:embed="rId4"/>
            <a:srcRect/>
            <a:stretch>
              <a:fillRect t="-19000" r="-11000" b="-17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C48D11B-81A5-F04F-A925-92597734B9F6}"/>
              </a:ext>
            </a:extLst>
          </p:cNvPr>
          <p:cNvSpPr/>
          <p:nvPr/>
        </p:nvSpPr>
        <p:spPr>
          <a:xfrm>
            <a:off x="2196160" y="2269046"/>
            <a:ext cx="1010543" cy="1010543"/>
          </a:xfrm>
          <a:prstGeom prst="ellipse">
            <a:avLst/>
          </a:prstGeom>
          <a:blipFill dpi="0" rotWithShape="1">
            <a:blip r:embed="rId5"/>
            <a:srcRect/>
            <a:stretch>
              <a:fillRect t="-8000" b="-8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35699C3-CDA1-B64E-8F5E-A5C4B2BC72EA}"/>
              </a:ext>
            </a:extLst>
          </p:cNvPr>
          <p:cNvSpPr/>
          <p:nvPr/>
        </p:nvSpPr>
        <p:spPr>
          <a:xfrm>
            <a:off x="4462545" y="2269046"/>
            <a:ext cx="1010543" cy="1010543"/>
          </a:xfrm>
          <a:prstGeom prst="ellipse">
            <a:avLst/>
          </a:prstGeom>
          <a:blipFill dpi="0" rotWithShape="1">
            <a:blip r:embed="rId6"/>
            <a:srcRect/>
            <a:stretch>
              <a:fillRect l="-12000" t="-3000" r="-12000" b="-3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0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CB3152EE-6A61-664F-80DA-0948CAC22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63493341"/>
              </p:ext>
            </p:extLst>
          </p:nvPr>
        </p:nvGraphicFramePr>
        <p:xfrm>
          <a:off x="2312423" y="2475713"/>
          <a:ext cx="7731538" cy="3230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A148844-F744-D741-B13C-482FD1DB1E43}"/>
              </a:ext>
            </a:extLst>
          </p:cNvPr>
          <p:cNvSpPr txBox="1"/>
          <p:nvPr/>
        </p:nvSpPr>
        <p:spPr>
          <a:xfrm>
            <a:off x="2312423" y="2913799"/>
            <a:ext cx="218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30DD12-EF50-1148-A14B-9F5D38F6D13D}"/>
              </a:ext>
            </a:extLst>
          </p:cNvPr>
          <p:cNvSpPr txBox="1"/>
          <p:nvPr/>
        </p:nvSpPr>
        <p:spPr>
          <a:xfrm>
            <a:off x="2324474" y="4868372"/>
            <a:ext cx="206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76351-C9E1-7142-A91C-0FA4A9BE3013}"/>
              </a:ext>
            </a:extLst>
          </p:cNvPr>
          <p:cNvSpPr txBox="1"/>
          <p:nvPr/>
        </p:nvSpPr>
        <p:spPr>
          <a:xfrm>
            <a:off x="7866187" y="2913798"/>
            <a:ext cx="217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02576D-4566-C34C-90CA-58CA569AB67E}"/>
              </a:ext>
            </a:extLst>
          </p:cNvPr>
          <p:cNvSpPr txBox="1"/>
          <p:nvPr/>
        </p:nvSpPr>
        <p:spPr>
          <a:xfrm>
            <a:off x="8030313" y="4868371"/>
            <a:ext cx="23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B59837-0325-744D-88E9-0C6AA9845A4D}"/>
              </a:ext>
            </a:extLst>
          </p:cNvPr>
          <p:cNvSpPr txBox="1"/>
          <p:nvPr/>
        </p:nvSpPr>
        <p:spPr>
          <a:xfrm>
            <a:off x="1682668" y="1255025"/>
            <a:ext cx="899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</p:spTree>
    <p:extLst>
      <p:ext uri="{BB962C8B-B14F-4D97-AF65-F5344CB8AC3E}">
        <p14:creationId xmlns:p14="http://schemas.microsoft.com/office/powerpoint/2010/main" val="149203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50473F-D7FF-D945-BF59-0A46B7C9B3AF}"/>
              </a:ext>
            </a:extLst>
          </p:cNvPr>
          <p:cNvGrpSpPr/>
          <p:nvPr/>
        </p:nvGrpSpPr>
        <p:grpSpPr>
          <a:xfrm>
            <a:off x="4748829" y="2098943"/>
            <a:ext cx="2984530" cy="2668822"/>
            <a:chOff x="4568795" y="2526542"/>
            <a:chExt cx="3062788" cy="2738802"/>
          </a:xfrm>
        </p:grpSpPr>
        <p:sp>
          <p:nvSpPr>
            <p:cNvPr id="2" name="任意多边形 47">
              <a:extLst>
                <a:ext uri="{FF2B5EF4-FFF2-40B4-BE49-F238E27FC236}">
                  <a16:creationId xmlns:a16="http://schemas.microsoft.com/office/drawing/2014/main" id="{6C69F48D-9C82-A54A-928E-99D27D4EE492}"/>
                </a:ext>
              </a:extLst>
            </p:cNvPr>
            <p:cNvSpPr/>
            <p:nvPr/>
          </p:nvSpPr>
          <p:spPr>
            <a:xfrm rot="4500000">
              <a:off x="4568797" y="2623221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" name="任意多边形 55">
              <a:extLst>
                <a:ext uri="{FF2B5EF4-FFF2-40B4-BE49-F238E27FC236}">
                  <a16:creationId xmlns:a16="http://schemas.microsoft.com/office/drawing/2014/main" id="{DDD0FFB8-3BE3-2F45-967B-43717DC1D831}"/>
                </a:ext>
              </a:extLst>
            </p:cNvPr>
            <p:cNvSpPr/>
            <p:nvPr/>
          </p:nvSpPr>
          <p:spPr>
            <a:xfrm rot="17100000" flipH="1">
              <a:off x="7188547" y="2623219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任意多边形 58">
              <a:extLst>
                <a:ext uri="{FF2B5EF4-FFF2-40B4-BE49-F238E27FC236}">
                  <a16:creationId xmlns:a16="http://schemas.microsoft.com/office/drawing/2014/main" id="{33CE7E57-BE23-AC4E-AFB8-8B3CC8E805EF}"/>
                </a:ext>
              </a:extLst>
            </p:cNvPr>
            <p:cNvSpPr/>
            <p:nvPr/>
          </p:nvSpPr>
          <p:spPr>
            <a:xfrm rot="17100000" flipV="1">
              <a:off x="4568795" y="4725629"/>
              <a:ext cx="443036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任意多边形 61">
              <a:extLst>
                <a:ext uri="{FF2B5EF4-FFF2-40B4-BE49-F238E27FC236}">
                  <a16:creationId xmlns:a16="http://schemas.microsoft.com/office/drawing/2014/main" id="{BC465CC0-3B46-374E-913C-F7146D62E3C6}"/>
                </a:ext>
              </a:extLst>
            </p:cNvPr>
            <p:cNvSpPr/>
            <p:nvPr/>
          </p:nvSpPr>
          <p:spPr>
            <a:xfrm rot="4500000" flipH="1" flipV="1">
              <a:off x="7188543" y="4725628"/>
              <a:ext cx="443036" cy="443035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C75F4D6-3606-B34E-903E-C694718FCED4}"/>
                </a:ext>
              </a:extLst>
            </p:cNvPr>
            <p:cNvGrpSpPr/>
            <p:nvPr/>
          </p:nvGrpSpPr>
          <p:grpSpPr>
            <a:xfrm>
              <a:off x="4728913" y="2526543"/>
              <a:ext cx="1337959" cy="1337956"/>
              <a:chOff x="4728912" y="2526542"/>
              <a:chExt cx="1337958" cy="133795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A21ACE0-8BDE-C14E-8B2F-A196F0071639}"/>
                  </a:ext>
                </a:extLst>
              </p:cNvPr>
              <p:cNvSpPr/>
              <p:nvPr/>
            </p:nvSpPr>
            <p:spPr>
              <a:xfrm rot="1800000">
                <a:off x="4728912" y="2526542"/>
                <a:ext cx="1337958" cy="13379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" name="TextBox 30">
                <a:extLst>
                  <a:ext uri="{FF2B5EF4-FFF2-40B4-BE49-F238E27FC236}">
                    <a16:creationId xmlns:a16="http://schemas.microsoft.com/office/drawing/2014/main" id="{8A85B5BB-0214-6049-8848-AEB2C704593D}"/>
                  </a:ext>
                </a:extLst>
              </p:cNvPr>
              <p:cNvSpPr txBox="1"/>
              <p:nvPr/>
            </p:nvSpPr>
            <p:spPr>
              <a:xfrm>
                <a:off x="4790679" y="3041633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快速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5E6B1B1-88ED-2E47-8478-5CC56D3CB30A}"/>
                </a:ext>
              </a:extLst>
            </p:cNvPr>
            <p:cNvGrpSpPr/>
            <p:nvPr/>
          </p:nvGrpSpPr>
          <p:grpSpPr>
            <a:xfrm>
              <a:off x="6133509" y="2526542"/>
              <a:ext cx="1337959" cy="1337956"/>
              <a:chOff x="6133509" y="2526541"/>
              <a:chExt cx="1337958" cy="1337956"/>
            </a:xfrm>
            <a:solidFill>
              <a:schemeClr val="accent3"/>
            </a:solidFill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8D25E30-62F4-3344-B85B-8BB835F8567A}"/>
                  </a:ext>
                </a:extLst>
              </p:cNvPr>
              <p:cNvSpPr/>
              <p:nvPr/>
            </p:nvSpPr>
            <p:spPr>
              <a:xfrm rot="19800000" flipH="1">
                <a:off x="6133509" y="2526541"/>
                <a:ext cx="1337958" cy="13379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148F139A-B7DD-D642-8099-1726E4CDB4D6}"/>
                  </a:ext>
                </a:extLst>
              </p:cNvPr>
              <p:cNvSpPr txBox="1"/>
              <p:nvPr/>
            </p:nvSpPr>
            <p:spPr>
              <a:xfrm>
                <a:off x="6195276" y="3041632"/>
                <a:ext cx="1214427" cy="30777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精准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F8A88BF-B263-EA45-AD79-ADFD2B2DAD44}"/>
                </a:ext>
              </a:extLst>
            </p:cNvPr>
            <p:cNvGrpSpPr/>
            <p:nvPr/>
          </p:nvGrpSpPr>
          <p:grpSpPr>
            <a:xfrm>
              <a:off x="4728910" y="3927384"/>
              <a:ext cx="1337959" cy="1337960"/>
              <a:chOff x="4728910" y="3927384"/>
              <a:chExt cx="1337958" cy="133796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7AB530B-24EA-E64B-B2BD-BC69E62171DB}"/>
                  </a:ext>
                </a:extLst>
              </p:cNvPr>
              <p:cNvSpPr/>
              <p:nvPr/>
            </p:nvSpPr>
            <p:spPr>
              <a:xfrm rot="19800000" flipV="1">
                <a:off x="4728910" y="3927384"/>
                <a:ext cx="1337958" cy="13379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TextBox 30">
                <a:extLst>
                  <a:ext uri="{FF2B5EF4-FFF2-40B4-BE49-F238E27FC236}">
                    <a16:creationId xmlns:a16="http://schemas.microsoft.com/office/drawing/2014/main" id="{DA14F82D-A09A-1E4E-AB06-0AABEE95DD91}"/>
                  </a:ext>
                </a:extLst>
              </p:cNvPr>
              <p:cNvSpPr txBox="1"/>
              <p:nvPr/>
            </p:nvSpPr>
            <p:spPr>
              <a:xfrm>
                <a:off x="4790677" y="4442476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规范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35B2422-35D1-EE4B-8BC4-5D2734E21411}"/>
                </a:ext>
              </a:extLst>
            </p:cNvPr>
            <p:cNvGrpSpPr/>
            <p:nvPr/>
          </p:nvGrpSpPr>
          <p:grpSpPr>
            <a:xfrm>
              <a:off x="6133509" y="3927385"/>
              <a:ext cx="1337956" cy="1337959"/>
              <a:chOff x="6133508" y="3927385"/>
              <a:chExt cx="1337956" cy="133795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6FB98BA-2FC0-5142-ADA2-390F3C56C954}"/>
                  </a:ext>
                </a:extLst>
              </p:cNvPr>
              <p:cNvSpPr/>
              <p:nvPr/>
            </p:nvSpPr>
            <p:spPr>
              <a:xfrm rot="1800000" flipH="1" flipV="1">
                <a:off x="6133508" y="3927385"/>
                <a:ext cx="1337956" cy="133795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" name="TextBox 30">
                <a:extLst>
                  <a:ext uri="{FF2B5EF4-FFF2-40B4-BE49-F238E27FC236}">
                    <a16:creationId xmlns:a16="http://schemas.microsoft.com/office/drawing/2014/main" id="{BA76826E-CC31-1A42-83BD-065651E0C097}"/>
                  </a:ext>
                </a:extLst>
              </p:cNvPr>
              <p:cNvSpPr txBox="1"/>
              <p:nvPr/>
            </p:nvSpPr>
            <p:spPr>
              <a:xfrm>
                <a:off x="6195273" y="4442475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高效</a:t>
                </a:r>
              </a:p>
            </p:txBody>
          </p:sp>
        </p:grp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32F3F890-61E8-564C-BCC9-B749C31A06B7}"/>
              </a:ext>
            </a:extLst>
          </p:cNvPr>
          <p:cNvSpPr txBox="1"/>
          <p:nvPr/>
        </p:nvSpPr>
        <p:spPr>
          <a:xfrm>
            <a:off x="2002607" y="2229710"/>
            <a:ext cx="2177981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快速解决就医费时费精力问题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C289595-113C-6C49-A3AA-47F035CFFCC8}"/>
              </a:ext>
            </a:extLst>
          </p:cNvPr>
          <p:cNvSpPr txBox="1"/>
          <p:nvPr/>
        </p:nvSpPr>
        <p:spPr>
          <a:xfrm>
            <a:off x="2134747" y="1812498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7FE3BBF-5A37-7047-B79F-CE3EAC49D0A5}"/>
              </a:ext>
            </a:extLst>
          </p:cNvPr>
          <p:cNvSpPr txBox="1"/>
          <p:nvPr/>
        </p:nvSpPr>
        <p:spPr>
          <a:xfrm>
            <a:off x="1952653" y="4586882"/>
            <a:ext cx="2087812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就医流程规范，诊疗体验良好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3A25900E-A820-0047-8EED-0F0F70CEC938}"/>
              </a:ext>
            </a:extLst>
          </p:cNvPr>
          <p:cNvSpPr txBox="1"/>
          <p:nvPr/>
        </p:nvSpPr>
        <p:spPr>
          <a:xfrm>
            <a:off x="2065141" y="4170047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D2A9AE81-B82B-2846-ABFF-F14C57D78CE1}"/>
              </a:ext>
            </a:extLst>
          </p:cNvPr>
          <p:cNvSpPr txBox="1"/>
          <p:nvPr/>
        </p:nvSpPr>
        <p:spPr>
          <a:xfrm>
            <a:off x="8449055" y="2229709"/>
            <a:ext cx="2424076" cy="180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精准匹配最对症、距离最近医生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01A64AD-03B6-FC47-B62D-EB5E08F0ED4D}"/>
              </a:ext>
            </a:extLst>
          </p:cNvPr>
          <p:cNvSpPr txBox="1"/>
          <p:nvPr/>
        </p:nvSpPr>
        <p:spPr>
          <a:xfrm>
            <a:off x="8449055" y="1812498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F8C52503-8A65-074C-BB58-8CA66A198652}"/>
              </a:ext>
            </a:extLst>
          </p:cNvPr>
          <p:cNvSpPr txBox="1"/>
          <p:nvPr/>
        </p:nvSpPr>
        <p:spPr>
          <a:xfrm>
            <a:off x="8449055" y="4578575"/>
            <a:ext cx="1172203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诊断精准高效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45913AA8-E48A-AC49-9D20-CF16AD19980C}"/>
              </a:ext>
            </a:extLst>
          </p:cNvPr>
          <p:cNvSpPr txBox="1"/>
          <p:nvPr/>
        </p:nvSpPr>
        <p:spPr>
          <a:xfrm>
            <a:off x="8449055" y="4161740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</p:spTree>
    <p:extLst>
      <p:ext uri="{BB962C8B-B14F-4D97-AF65-F5344CB8AC3E}">
        <p14:creationId xmlns:p14="http://schemas.microsoft.com/office/powerpoint/2010/main" val="343322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2">
            <a:extLst>
              <a:ext uri="{FF2B5EF4-FFF2-40B4-BE49-F238E27FC236}">
                <a16:creationId xmlns:a16="http://schemas.microsoft.com/office/drawing/2014/main" id="{CA8C9735-E1DF-7B4E-91D2-B24B3CB795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2839413" y="2203698"/>
            <a:ext cx="1377934" cy="1277554"/>
          </a:xfrm>
          <a:custGeom>
            <a:avLst/>
            <a:gdLst>
              <a:gd name="connsiteX0" fmla="*/ 287294 w 337311"/>
              <a:gd name="connsiteY0" fmla="*/ 100013 h 312738"/>
              <a:gd name="connsiteX1" fmla="*/ 292574 w 337311"/>
              <a:gd name="connsiteY1" fmla="*/ 101333 h 312738"/>
              <a:gd name="connsiteX2" fmla="*/ 334812 w 337311"/>
              <a:gd name="connsiteY2" fmla="*/ 138291 h 312738"/>
              <a:gd name="connsiteX3" fmla="*/ 334812 w 337311"/>
              <a:gd name="connsiteY3" fmla="*/ 150171 h 312738"/>
              <a:gd name="connsiteX4" fmla="*/ 279375 w 337311"/>
              <a:gd name="connsiteY4" fmla="*/ 214848 h 312738"/>
              <a:gd name="connsiteX5" fmla="*/ 272775 w 337311"/>
              <a:gd name="connsiteY5" fmla="*/ 217488 h 312738"/>
              <a:gd name="connsiteX6" fmla="*/ 266175 w 337311"/>
              <a:gd name="connsiteY6" fmla="*/ 216168 h 312738"/>
              <a:gd name="connsiteX7" fmla="*/ 225257 w 337311"/>
              <a:gd name="connsiteY7" fmla="*/ 179210 h 312738"/>
              <a:gd name="connsiteX8" fmla="*/ 223937 w 337311"/>
              <a:gd name="connsiteY8" fmla="*/ 167330 h 312738"/>
              <a:gd name="connsiteX9" fmla="*/ 239776 w 337311"/>
              <a:gd name="connsiteY9" fmla="*/ 148851 h 312738"/>
              <a:gd name="connsiteX10" fmla="*/ 262216 w 337311"/>
              <a:gd name="connsiteY10" fmla="*/ 123772 h 312738"/>
              <a:gd name="connsiteX11" fmla="*/ 280695 w 337311"/>
              <a:gd name="connsiteY11" fmla="*/ 102653 h 312738"/>
              <a:gd name="connsiteX12" fmla="*/ 287294 w 337311"/>
              <a:gd name="connsiteY12" fmla="*/ 100013 h 312738"/>
              <a:gd name="connsiteX13" fmla="*/ 147083 w 337311"/>
              <a:gd name="connsiteY13" fmla="*/ 64812 h 312738"/>
              <a:gd name="connsiteX14" fmla="*/ 155013 w 337311"/>
              <a:gd name="connsiteY14" fmla="*/ 64812 h 312738"/>
              <a:gd name="connsiteX15" fmla="*/ 205231 w 337311"/>
              <a:gd name="connsiteY15" fmla="*/ 77930 h 312738"/>
              <a:gd name="connsiteX16" fmla="*/ 209196 w 337311"/>
              <a:gd name="connsiteY16" fmla="*/ 79241 h 312738"/>
              <a:gd name="connsiteX17" fmla="*/ 256771 w 337311"/>
              <a:gd name="connsiteY17" fmla="*/ 118595 h 312738"/>
              <a:gd name="connsiteX18" fmla="*/ 234305 w 337311"/>
              <a:gd name="connsiteY18" fmla="*/ 144830 h 312738"/>
              <a:gd name="connsiteX19" fmla="*/ 192016 w 337311"/>
              <a:gd name="connsiteY19" fmla="*/ 109412 h 312738"/>
              <a:gd name="connsiteX20" fmla="*/ 164263 w 337311"/>
              <a:gd name="connsiteY20" fmla="*/ 102853 h 312738"/>
              <a:gd name="connsiteX21" fmla="*/ 192016 w 337311"/>
              <a:gd name="connsiteY21" fmla="*/ 165819 h 312738"/>
              <a:gd name="connsiteX22" fmla="*/ 193337 w 337311"/>
              <a:gd name="connsiteY22" fmla="*/ 171066 h 312738"/>
              <a:gd name="connsiteX23" fmla="*/ 198623 w 337311"/>
              <a:gd name="connsiteY23" fmla="*/ 205172 h 312738"/>
              <a:gd name="connsiteX24" fmla="*/ 262057 w 337311"/>
              <a:gd name="connsiteY24" fmla="*/ 234031 h 312738"/>
              <a:gd name="connsiteX25" fmla="*/ 271308 w 337311"/>
              <a:gd name="connsiteY25" fmla="*/ 257643 h 312738"/>
              <a:gd name="connsiteX26" fmla="*/ 254128 w 337311"/>
              <a:gd name="connsiteY26" fmla="*/ 268138 h 312738"/>
              <a:gd name="connsiteX27" fmla="*/ 247520 w 337311"/>
              <a:gd name="connsiteY27" fmla="*/ 266826 h 312738"/>
              <a:gd name="connsiteX28" fmla="*/ 170871 w 337311"/>
              <a:gd name="connsiteY28" fmla="*/ 232720 h 312738"/>
              <a:gd name="connsiteX29" fmla="*/ 165585 w 337311"/>
              <a:gd name="connsiteY29" fmla="*/ 224849 h 312738"/>
              <a:gd name="connsiteX30" fmla="*/ 160299 w 337311"/>
              <a:gd name="connsiteY30" fmla="*/ 197302 h 312738"/>
              <a:gd name="connsiteX31" fmla="*/ 129904 w 337311"/>
              <a:gd name="connsiteY31" fmla="*/ 224849 h 312738"/>
              <a:gd name="connsiteX32" fmla="*/ 147083 w 337311"/>
              <a:gd name="connsiteY32" fmla="*/ 290438 h 312738"/>
              <a:gd name="connsiteX33" fmla="*/ 132547 w 337311"/>
              <a:gd name="connsiteY33" fmla="*/ 311426 h 312738"/>
              <a:gd name="connsiteX34" fmla="*/ 128582 w 337311"/>
              <a:gd name="connsiteY34" fmla="*/ 312738 h 312738"/>
              <a:gd name="connsiteX35" fmla="*/ 111402 w 337311"/>
              <a:gd name="connsiteY35" fmla="*/ 298309 h 312738"/>
              <a:gd name="connsiteX36" fmla="*/ 91579 w 337311"/>
              <a:gd name="connsiteY36" fmla="*/ 218290 h 312738"/>
              <a:gd name="connsiteX37" fmla="*/ 94222 w 337311"/>
              <a:gd name="connsiteY37" fmla="*/ 207796 h 312738"/>
              <a:gd name="connsiteX38" fmla="*/ 128582 w 337311"/>
              <a:gd name="connsiteY38" fmla="*/ 177625 h 312738"/>
              <a:gd name="connsiteX39" fmla="*/ 104794 w 337311"/>
              <a:gd name="connsiteY39" fmla="*/ 125154 h 312738"/>
              <a:gd name="connsiteX40" fmla="*/ 91579 w 337311"/>
              <a:gd name="connsiteY40" fmla="*/ 146142 h 312738"/>
              <a:gd name="connsiteX41" fmla="*/ 79685 w 337311"/>
              <a:gd name="connsiteY41" fmla="*/ 151389 h 312738"/>
              <a:gd name="connsiteX42" fmla="*/ 22859 w 337311"/>
              <a:gd name="connsiteY42" fmla="*/ 134336 h 312738"/>
              <a:gd name="connsiteX43" fmla="*/ 32109 w 337311"/>
              <a:gd name="connsiteY43" fmla="*/ 101542 h 312738"/>
              <a:gd name="connsiteX44" fmla="*/ 71756 w 337311"/>
              <a:gd name="connsiteY44" fmla="*/ 113348 h 312738"/>
              <a:gd name="connsiteX45" fmla="*/ 83650 w 337311"/>
              <a:gd name="connsiteY45" fmla="*/ 93671 h 312738"/>
              <a:gd name="connsiteX46" fmla="*/ 88936 w 337311"/>
              <a:gd name="connsiteY46" fmla="*/ 89736 h 312738"/>
              <a:gd name="connsiteX47" fmla="*/ 147083 w 337311"/>
              <a:gd name="connsiteY47" fmla="*/ 64812 h 312738"/>
              <a:gd name="connsiteX48" fmla="*/ 19641 w 337311"/>
              <a:gd name="connsiteY48" fmla="*/ 53975 h 312738"/>
              <a:gd name="connsiteX49" fmla="*/ 22216 w 337311"/>
              <a:gd name="connsiteY49" fmla="*/ 56621 h 312738"/>
              <a:gd name="connsiteX50" fmla="*/ 17067 w 337311"/>
              <a:gd name="connsiteY50" fmla="*/ 72496 h 312738"/>
              <a:gd name="connsiteX51" fmla="*/ 32513 w 337311"/>
              <a:gd name="connsiteY51" fmla="*/ 76465 h 312738"/>
              <a:gd name="connsiteX52" fmla="*/ 37662 w 337311"/>
              <a:gd name="connsiteY52" fmla="*/ 60590 h 312738"/>
              <a:gd name="connsiteX53" fmla="*/ 40236 w 337311"/>
              <a:gd name="connsiteY53" fmla="*/ 60590 h 312738"/>
              <a:gd name="connsiteX54" fmla="*/ 44097 w 337311"/>
              <a:gd name="connsiteY54" fmla="*/ 80434 h 312738"/>
              <a:gd name="connsiteX55" fmla="*/ 27364 w 337311"/>
              <a:gd name="connsiteY55" fmla="*/ 94986 h 312738"/>
              <a:gd name="connsiteX56" fmla="*/ 26077 w 337311"/>
              <a:gd name="connsiteY56" fmla="*/ 100277 h 312738"/>
              <a:gd name="connsiteX57" fmla="*/ 17067 w 337311"/>
              <a:gd name="connsiteY57" fmla="*/ 133351 h 312738"/>
              <a:gd name="connsiteX58" fmla="*/ 15780 w 337311"/>
              <a:gd name="connsiteY58" fmla="*/ 134674 h 312738"/>
              <a:gd name="connsiteX59" fmla="*/ 8057 w 337311"/>
              <a:gd name="connsiteY59" fmla="*/ 141288 h 312738"/>
              <a:gd name="connsiteX60" fmla="*/ 6770 w 337311"/>
              <a:gd name="connsiteY60" fmla="*/ 141288 h 312738"/>
              <a:gd name="connsiteX61" fmla="*/ 5483 w 337311"/>
              <a:gd name="connsiteY61" fmla="*/ 139965 h 312738"/>
              <a:gd name="connsiteX62" fmla="*/ 334 w 337311"/>
              <a:gd name="connsiteY62" fmla="*/ 130705 h 312738"/>
              <a:gd name="connsiteX63" fmla="*/ 11918 w 337311"/>
              <a:gd name="connsiteY63" fmla="*/ 91017 h 312738"/>
              <a:gd name="connsiteX64" fmla="*/ 5483 w 337311"/>
              <a:gd name="connsiteY64" fmla="*/ 68527 h 312738"/>
              <a:gd name="connsiteX65" fmla="*/ 19641 w 337311"/>
              <a:gd name="connsiteY65" fmla="*/ 53975 h 312738"/>
              <a:gd name="connsiteX66" fmla="*/ 97139 w 337311"/>
              <a:gd name="connsiteY66" fmla="*/ 0 h 312738"/>
              <a:gd name="connsiteX67" fmla="*/ 132397 w 337311"/>
              <a:gd name="connsiteY67" fmla="*/ 35719 h 312738"/>
              <a:gd name="connsiteX68" fmla="*/ 97139 w 337311"/>
              <a:gd name="connsiteY68" fmla="*/ 71438 h 312738"/>
              <a:gd name="connsiteX69" fmla="*/ 67105 w 337311"/>
              <a:gd name="connsiteY69" fmla="*/ 54240 h 312738"/>
              <a:gd name="connsiteX70" fmla="*/ 61881 w 337311"/>
              <a:gd name="connsiteY70" fmla="*/ 55563 h 312738"/>
              <a:gd name="connsiteX71" fmla="*/ 52740 w 337311"/>
              <a:gd name="connsiteY71" fmla="*/ 51594 h 312738"/>
              <a:gd name="connsiteX72" fmla="*/ 56658 w 337311"/>
              <a:gd name="connsiteY72" fmla="*/ 42334 h 312738"/>
              <a:gd name="connsiteX73" fmla="*/ 63187 w 337311"/>
              <a:gd name="connsiteY73" fmla="*/ 39688 h 312738"/>
              <a:gd name="connsiteX74" fmla="*/ 61881 w 337311"/>
              <a:gd name="connsiteY74" fmla="*/ 35719 h 312738"/>
              <a:gd name="connsiteX75" fmla="*/ 97139 w 337311"/>
              <a:gd name="connsiteY75" fmla="*/ 0 h 31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37311" h="312738">
                <a:moveTo>
                  <a:pt x="287294" y="100013"/>
                </a:moveTo>
                <a:cubicBezTo>
                  <a:pt x="288614" y="100013"/>
                  <a:pt x="291254" y="100013"/>
                  <a:pt x="292574" y="101333"/>
                </a:cubicBezTo>
                <a:cubicBezTo>
                  <a:pt x="292574" y="101333"/>
                  <a:pt x="292574" y="101333"/>
                  <a:pt x="334812" y="138291"/>
                </a:cubicBezTo>
                <a:cubicBezTo>
                  <a:pt x="337452" y="140931"/>
                  <a:pt x="338772" y="147531"/>
                  <a:pt x="334812" y="150171"/>
                </a:cubicBezTo>
                <a:cubicBezTo>
                  <a:pt x="334812" y="150171"/>
                  <a:pt x="334812" y="150171"/>
                  <a:pt x="279375" y="214848"/>
                </a:cubicBezTo>
                <a:cubicBezTo>
                  <a:pt x="276735" y="217488"/>
                  <a:pt x="274095" y="217488"/>
                  <a:pt x="272775" y="217488"/>
                </a:cubicBezTo>
                <a:cubicBezTo>
                  <a:pt x="270135" y="217488"/>
                  <a:pt x="267495" y="217488"/>
                  <a:pt x="266175" y="216168"/>
                </a:cubicBezTo>
                <a:cubicBezTo>
                  <a:pt x="266175" y="216168"/>
                  <a:pt x="266175" y="216168"/>
                  <a:pt x="225257" y="179210"/>
                </a:cubicBezTo>
                <a:cubicBezTo>
                  <a:pt x="221297" y="176570"/>
                  <a:pt x="221297" y="171290"/>
                  <a:pt x="223937" y="167330"/>
                </a:cubicBezTo>
                <a:cubicBezTo>
                  <a:pt x="223937" y="167330"/>
                  <a:pt x="223937" y="167330"/>
                  <a:pt x="239776" y="148851"/>
                </a:cubicBezTo>
                <a:cubicBezTo>
                  <a:pt x="239776" y="148851"/>
                  <a:pt x="239776" y="148851"/>
                  <a:pt x="262216" y="123772"/>
                </a:cubicBezTo>
                <a:cubicBezTo>
                  <a:pt x="262216" y="123772"/>
                  <a:pt x="262216" y="123772"/>
                  <a:pt x="280695" y="102653"/>
                </a:cubicBezTo>
                <a:cubicBezTo>
                  <a:pt x="282015" y="101333"/>
                  <a:pt x="284655" y="100013"/>
                  <a:pt x="287294" y="100013"/>
                </a:cubicBezTo>
                <a:close/>
                <a:moveTo>
                  <a:pt x="147083" y="64812"/>
                </a:moveTo>
                <a:cubicBezTo>
                  <a:pt x="149727" y="63500"/>
                  <a:pt x="152370" y="63500"/>
                  <a:pt x="155013" y="64812"/>
                </a:cubicBezTo>
                <a:cubicBezTo>
                  <a:pt x="155013" y="64812"/>
                  <a:pt x="155013" y="64812"/>
                  <a:pt x="205231" y="77930"/>
                </a:cubicBezTo>
                <a:cubicBezTo>
                  <a:pt x="206552" y="77930"/>
                  <a:pt x="207874" y="77930"/>
                  <a:pt x="209196" y="79241"/>
                </a:cubicBezTo>
                <a:cubicBezTo>
                  <a:pt x="209196" y="79241"/>
                  <a:pt x="209196" y="79241"/>
                  <a:pt x="256771" y="118595"/>
                </a:cubicBezTo>
                <a:cubicBezTo>
                  <a:pt x="256771" y="118595"/>
                  <a:pt x="256771" y="118595"/>
                  <a:pt x="234305" y="144830"/>
                </a:cubicBezTo>
                <a:cubicBezTo>
                  <a:pt x="234305" y="144830"/>
                  <a:pt x="234305" y="144830"/>
                  <a:pt x="192016" y="109412"/>
                </a:cubicBezTo>
                <a:cubicBezTo>
                  <a:pt x="192016" y="109412"/>
                  <a:pt x="192016" y="109412"/>
                  <a:pt x="164263" y="102853"/>
                </a:cubicBezTo>
                <a:cubicBezTo>
                  <a:pt x="164263" y="102853"/>
                  <a:pt x="164263" y="102853"/>
                  <a:pt x="192016" y="165819"/>
                </a:cubicBezTo>
                <a:cubicBezTo>
                  <a:pt x="193337" y="167131"/>
                  <a:pt x="193337" y="168442"/>
                  <a:pt x="193337" y="171066"/>
                </a:cubicBezTo>
                <a:cubicBezTo>
                  <a:pt x="193337" y="171066"/>
                  <a:pt x="193337" y="171066"/>
                  <a:pt x="198623" y="205172"/>
                </a:cubicBezTo>
                <a:cubicBezTo>
                  <a:pt x="198623" y="205172"/>
                  <a:pt x="198623" y="205172"/>
                  <a:pt x="262057" y="234031"/>
                </a:cubicBezTo>
                <a:cubicBezTo>
                  <a:pt x="271308" y="237967"/>
                  <a:pt x="275272" y="248461"/>
                  <a:pt x="271308" y="257643"/>
                </a:cubicBezTo>
                <a:cubicBezTo>
                  <a:pt x="268665" y="264202"/>
                  <a:pt x="262057" y="268138"/>
                  <a:pt x="254128" y="268138"/>
                </a:cubicBezTo>
                <a:cubicBezTo>
                  <a:pt x="252806" y="268138"/>
                  <a:pt x="250163" y="268138"/>
                  <a:pt x="247520" y="266826"/>
                </a:cubicBezTo>
                <a:cubicBezTo>
                  <a:pt x="247520" y="266826"/>
                  <a:pt x="247520" y="266826"/>
                  <a:pt x="170871" y="232720"/>
                </a:cubicBezTo>
                <a:cubicBezTo>
                  <a:pt x="168228" y="231408"/>
                  <a:pt x="165585" y="228784"/>
                  <a:pt x="165585" y="224849"/>
                </a:cubicBezTo>
                <a:cubicBezTo>
                  <a:pt x="165585" y="224849"/>
                  <a:pt x="165585" y="224849"/>
                  <a:pt x="160299" y="197302"/>
                </a:cubicBezTo>
                <a:cubicBezTo>
                  <a:pt x="160299" y="197302"/>
                  <a:pt x="160299" y="197302"/>
                  <a:pt x="129904" y="224849"/>
                </a:cubicBezTo>
                <a:cubicBezTo>
                  <a:pt x="129904" y="224849"/>
                  <a:pt x="129904" y="224849"/>
                  <a:pt x="147083" y="290438"/>
                </a:cubicBezTo>
                <a:cubicBezTo>
                  <a:pt x="148405" y="299620"/>
                  <a:pt x="143119" y="308803"/>
                  <a:pt x="132547" y="311426"/>
                </a:cubicBezTo>
                <a:cubicBezTo>
                  <a:pt x="131225" y="312738"/>
                  <a:pt x="129904" y="312738"/>
                  <a:pt x="128582" y="312738"/>
                </a:cubicBezTo>
                <a:cubicBezTo>
                  <a:pt x="120653" y="312738"/>
                  <a:pt x="112724" y="307491"/>
                  <a:pt x="111402" y="298309"/>
                </a:cubicBezTo>
                <a:cubicBezTo>
                  <a:pt x="111402" y="298309"/>
                  <a:pt x="111402" y="298309"/>
                  <a:pt x="91579" y="218290"/>
                </a:cubicBezTo>
                <a:cubicBezTo>
                  <a:pt x="90257" y="214355"/>
                  <a:pt x="91579" y="210419"/>
                  <a:pt x="94222" y="207796"/>
                </a:cubicBezTo>
                <a:cubicBezTo>
                  <a:pt x="94222" y="207796"/>
                  <a:pt x="94222" y="207796"/>
                  <a:pt x="128582" y="177625"/>
                </a:cubicBezTo>
                <a:cubicBezTo>
                  <a:pt x="128582" y="177625"/>
                  <a:pt x="128582" y="177625"/>
                  <a:pt x="104794" y="125154"/>
                </a:cubicBezTo>
                <a:cubicBezTo>
                  <a:pt x="104794" y="125154"/>
                  <a:pt x="104794" y="125154"/>
                  <a:pt x="91579" y="146142"/>
                </a:cubicBezTo>
                <a:cubicBezTo>
                  <a:pt x="88936" y="150078"/>
                  <a:pt x="84971" y="151389"/>
                  <a:pt x="79685" y="151389"/>
                </a:cubicBezTo>
                <a:cubicBezTo>
                  <a:pt x="79685" y="151389"/>
                  <a:pt x="79685" y="151389"/>
                  <a:pt x="22859" y="134336"/>
                </a:cubicBezTo>
                <a:cubicBezTo>
                  <a:pt x="22859" y="134336"/>
                  <a:pt x="22859" y="134336"/>
                  <a:pt x="32109" y="101542"/>
                </a:cubicBezTo>
                <a:cubicBezTo>
                  <a:pt x="32109" y="101542"/>
                  <a:pt x="32109" y="101542"/>
                  <a:pt x="71756" y="113348"/>
                </a:cubicBezTo>
                <a:cubicBezTo>
                  <a:pt x="71756" y="113348"/>
                  <a:pt x="71756" y="113348"/>
                  <a:pt x="83650" y="93671"/>
                </a:cubicBezTo>
                <a:cubicBezTo>
                  <a:pt x="84971" y="92359"/>
                  <a:pt x="87614" y="91047"/>
                  <a:pt x="88936" y="89736"/>
                </a:cubicBezTo>
                <a:cubicBezTo>
                  <a:pt x="88936" y="89736"/>
                  <a:pt x="88936" y="89736"/>
                  <a:pt x="147083" y="64812"/>
                </a:cubicBezTo>
                <a:close/>
                <a:moveTo>
                  <a:pt x="19641" y="53975"/>
                </a:moveTo>
                <a:cubicBezTo>
                  <a:pt x="20929" y="53975"/>
                  <a:pt x="22216" y="55298"/>
                  <a:pt x="22216" y="56621"/>
                </a:cubicBezTo>
                <a:cubicBezTo>
                  <a:pt x="22216" y="56621"/>
                  <a:pt x="22216" y="56621"/>
                  <a:pt x="17067" y="72496"/>
                </a:cubicBezTo>
                <a:cubicBezTo>
                  <a:pt x="17067" y="72496"/>
                  <a:pt x="17067" y="72496"/>
                  <a:pt x="32513" y="76465"/>
                </a:cubicBezTo>
                <a:cubicBezTo>
                  <a:pt x="32513" y="76465"/>
                  <a:pt x="32513" y="76465"/>
                  <a:pt x="37662" y="60590"/>
                </a:cubicBezTo>
                <a:cubicBezTo>
                  <a:pt x="37662" y="59267"/>
                  <a:pt x="38949" y="59267"/>
                  <a:pt x="40236" y="60590"/>
                </a:cubicBezTo>
                <a:cubicBezTo>
                  <a:pt x="45385" y="65881"/>
                  <a:pt x="46672" y="72496"/>
                  <a:pt x="44097" y="80434"/>
                </a:cubicBezTo>
                <a:cubicBezTo>
                  <a:pt x="42810" y="88371"/>
                  <a:pt x="35087" y="94986"/>
                  <a:pt x="27364" y="94986"/>
                </a:cubicBezTo>
                <a:lnTo>
                  <a:pt x="26077" y="100277"/>
                </a:lnTo>
                <a:cubicBezTo>
                  <a:pt x="26077" y="100277"/>
                  <a:pt x="26077" y="100277"/>
                  <a:pt x="17067" y="133351"/>
                </a:cubicBezTo>
                <a:cubicBezTo>
                  <a:pt x="17067" y="133351"/>
                  <a:pt x="17067" y="133351"/>
                  <a:pt x="15780" y="134674"/>
                </a:cubicBezTo>
                <a:cubicBezTo>
                  <a:pt x="14493" y="138642"/>
                  <a:pt x="11918" y="141288"/>
                  <a:pt x="8057" y="141288"/>
                </a:cubicBezTo>
                <a:cubicBezTo>
                  <a:pt x="8057" y="141288"/>
                  <a:pt x="6770" y="141288"/>
                  <a:pt x="6770" y="141288"/>
                </a:cubicBezTo>
                <a:cubicBezTo>
                  <a:pt x="6770" y="141288"/>
                  <a:pt x="6770" y="141288"/>
                  <a:pt x="5483" y="139965"/>
                </a:cubicBezTo>
                <a:cubicBezTo>
                  <a:pt x="1621" y="139965"/>
                  <a:pt x="-953" y="134674"/>
                  <a:pt x="334" y="130705"/>
                </a:cubicBezTo>
                <a:cubicBezTo>
                  <a:pt x="334" y="130705"/>
                  <a:pt x="334" y="130705"/>
                  <a:pt x="11918" y="91017"/>
                </a:cubicBezTo>
                <a:cubicBezTo>
                  <a:pt x="5483" y="85725"/>
                  <a:pt x="2908" y="76465"/>
                  <a:pt x="5483" y="68527"/>
                </a:cubicBezTo>
                <a:cubicBezTo>
                  <a:pt x="6770" y="60590"/>
                  <a:pt x="13206" y="55298"/>
                  <a:pt x="19641" y="53975"/>
                </a:cubicBezTo>
                <a:close/>
                <a:moveTo>
                  <a:pt x="97139" y="0"/>
                </a:moveTo>
                <a:cubicBezTo>
                  <a:pt x="116727" y="0"/>
                  <a:pt x="132397" y="15875"/>
                  <a:pt x="132397" y="35719"/>
                </a:cubicBezTo>
                <a:cubicBezTo>
                  <a:pt x="132397" y="55563"/>
                  <a:pt x="116727" y="71438"/>
                  <a:pt x="97139" y="71438"/>
                </a:cubicBezTo>
                <a:cubicBezTo>
                  <a:pt x="84081" y="71438"/>
                  <a:pt x="73634" y="64823"/>
                  <a:pt x="67105" y="54240"/>
                </a:cubicBezTo>
                <a:cubicBezTo>
                  <a:pt x="67105" y="54240"/>
                  <a:pt x="67105" y="54240"/>
                  <a:pt x="61881" y="55563"/>
                </a:cubicBezTo>
                <a:cubicBezTo>
                  <a:pt x="57964" y="58209"/>
                  <a:pt x="54046" y="55563"/>
                  <a:pt x="52740" y="51594"/>
                </a:cubicBezTo>
                <a:cubicBezTo>
                  <a:pt x="51434" y="47625"/>
                  <a:pt x="52740" y="43657"/>
                  <a:pt x="56658" y="42334"/>
                </a:cubicBezTo>
                <a:cubicBezTo>
                  <a:pt x="56658" y="42334"/>
                  <a:pt x="56658" y="42334"/>
                  <a:pt x="63187" y="39688"/>
                </a:cubicBezTo>
                <a:cubicBezTo>
                  <a:pt x="61881" y="38365"/>
                  <a:pt x="61881" y="37042"/>
                  <a:pt x="61881" y="35719"/>
                </a:cubicBezTo>
                <a:cubicBezTo>
                  <a:pt x="61881" y="15875"/>
                  <a:pt x="77551" y="0"/>
                  <a:pt x="97139" y="0"/>
                </a:cubicBezTo>
                <a:close/>
              </a:path>
            </a:pathLst>
          </a:custGeom>
          <a:solidFill>
            <a:srgbClr val="3D9391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79896E2-9BC8-694F-B754-E4220EB19664}"/>
              </a:ext>
            </a:extLst>
          </p:cNvPr>
          <p:cNvGrpSpPr/>
          <p:nvPr/>
        </p:nvGrpSpPr>
        <p:grpSpPr>
          <a:xfrm>
            <a:off x="1171071" y="1884531"/>
            <a:ext cx="9873146" cy="3330674"/>
            <a:chOff x="1465538" y="2314506"/>
            <a:chExt cx="9076547" cy="3061944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AC33EF2-ADD9-B246-B4B9-6767EC26093C}"/>
                </a:ext>
              </a:extLst>
            </p:cNvPr>
            <p:cNvGrpSpPr/>
            <p:nvPr/>
          </p:nvGrpSpPr>
          <p:grpSpPr>
            <a:xfrm>
              <a:off x="1465538" y="3494893"/>
              <a:ext cx="2917875" cy="1881557"/>
              <a:chOff x="1047084" y="3789361"/>
              <a:chExt cx="2917875" cy="188155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85EF7393-C954-8C44-8AA9-5D23BF8B0A13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41" name="任意多边形: 形状 3">
                  <a:extLst>
                    <a:ext uri="{FF2B5EF4-FFF2-40B4-BE49-F238E27FC236}">
                      <a16:creationId xmlns:a16="http://schemas.microsoft.com/office/drawing/2014/main" id="{C25226C6-F6C4-6E47-B2C6-301484CEE65A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" name="任意多边形: 形状 4">
                  <a:extLst>
                    <a:ext uri="{FF2B5EF4-FFF2-40B4-BE49-F238E27FC236}">
                      <a16:creationId xmlns:a16="http://schemas.microsoft.com/office/drawing/2014/main" id="{972C69D3-9376-A545-9B7F-A58594AAF98C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DE706DC5-DA28-FB46-B1DE-415831DE5FD3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线上匹配医生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CA2524-4C82-8645-8AD2-E239730D7017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根据患者病情描述精准匹配到最合适的医生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F27E582-BA55-9E49-ADB2-BC19AB80E72F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635117CB-2413-AB45-8552-737226C51A82}"/>
                    </a:ext>
                  </a:extLst>
                </p:cNvPr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45" name="任意多边形: 形状 5">
                    <a:extLst>
                      <a:ext uri="{FF2B5EF4-FFF2-40B4-BE49-F238E27FC236}">
                        <a16:creationId xmlns:a16="http://schemas.microsoft.com/office/drawing/2014/main" id="{46A39C17-1A93-0341-A544-B562FFDC0E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6" name="任意多边形: 形状 6">
                    <a:extLst>
                      <a:ext uri="{FF2B5EF4-FFF2-40B4-BE49-F238E27FC236}">
                        <a16:creationId xmlns:a16="http://schemas.microsoft.com/office/drawing/2014/main" id="{96314868-F83F-2849-9815-55AB2CFCCEFD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F703BB74-5D43-C94A-BBCB-2E7714F92EE1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轻松预约到匹配医生号源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5F25ECF-4882-C34B-B67F-24EC6A2682AB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线上预约门诊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CC616E68-6D86-CF4C-9F7E-A266FBF1779F}"/>
                </a:ext>
              </a:extLst>
            </p:cNvPr>
            <p:cNvGrpSpPr/>
            <p:nvPr/>
          </p:nvGrpSpPr>
          <p:grpSpPr>
            <a:xfrm>
              <a:off x="4544874" y="2694928"/>
              <a:ext cx="2917875" cy="1881557"/>
              <a:chOff x="1047084" y="3789361"/>
              <a:chExt cx="2917875" cy="1881557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225CF809-534E-764E-B281-8E953D480F79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88" name="任意多边形: 形状 3">
                  <a:extLst>
                    <a:ext uri="{FF2B5EF4-FFF2-40B4-BE49-F238E27FC236}">
                      <a16:creationId xmlns:a16="http://schemas.microsoft.com/office/drawing/2014/main" id="{C751CE2E-83B0-0147-A400-E7B56AB0A0E8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9" name="任意多边形: 形状 4">
                  <a:extLst>
                    <a:ext uri="{FF2B5EF4-FFF2-40B4-BE49-F238E27FC236}">
                      <a16:creationId xmlns:a16="http://schemas.microsoft.com/office/drawing/2014/main" id="{477390CC-5D5F-2843-8371-517FF8B3DDE7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B71BC053-1301-D74C-9D0F-5DF3D0856C9A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线下面诊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FB90CDE9-82BB-544D-9B6C-64F2E4B69BA4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诊前提醒，引导患者顺利面诊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3A0B31AF-9DB9-6E41-86FC-CD2D1B5C2428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22FDC01D-9076-8047-9D72-5A196D33393F}"/>
                    </a:ext>
                  </a:extLst>
                </p:cNvPr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86" name="任意多边形: 形状 5">
                    <a:extLst>
                      <a:ext uri="{FF2B5EF4-FFF2-40B4-BE49-F238E27FC236}">
                        <a16:creationId xmlns:a16="http://schemas.microsoft.com/office/drawing/2014/main" id="{7402E03A-EFD4-6C47-A418-6E2DBFCF4A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7" name="任意多边形: 形状 6">
                    <a:extLst>
                      <a:ext uri="{FF2B5EF4-FFF2-40B4-BE49-F238E27FC236}">
                        <a16:creationId xmlns:a16="http://schemas.microsoft.com/office/drawing/2014/main" id="{8394495D-19DE-854E-AC18-680DBD72AB67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8FF7915-3A0B-9844-8C0D-2FDBE06CBBFC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随时诊疗，足不出户，在家就医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FF961AB-C6B4-A742-8BF7-CBB19A573480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线上复诊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9CB9A6C5-322A-B945-99AA-9540406A5588}"/>
                </a:ext>
              </a:extLst>
            </p:cNvPr>
            <p:cNvGrpSpPr/>
            <p:nvPr/>
          </p:nvGrpSpPr>
          <p:grpSpPr>
            <a:xfrm>
              <a:off x="7624210" y="2314506"/>
              <a:ext cx="2917875" cy="1487046"/>
              <a:chOff x="1047084" y="4183872"/>
              <a:chExt cx="2917875" cy="1487046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9A7A788-2297-634B-9A9C-E1C73D1CE901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100" name="任意多边形: 形状 3">
                  <a:extLst>
                    <a:ext uri="{FF2B5EF4-FFF2-40B4-BE49-F238E27FC236}">
                      <a16:creationId xmlns:a16="http://schemas.microsoft.com/office/drawing/2014/main" id="{6AB57AB9-0027-BA4B-B49D-71055CCC177F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1" name="任意多边形: 形状 4">
                  <a:extLst>
                    <a:ext uri="{FF2B5EF4-FFF2-40B4-BE49-F238E27FC236}">
                      <a16:creationId xmlns:a16="http://schemas.microsoft.com/office/drawing/2014/main" id="{8CFC0E2A-41C4-F949-8764-0143CC0170F9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C38CFEC9-3DA5-114F-A72F-97682069B20E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健康管理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E4942F2E-0195-CF48-9AA0-2BE1D072A0EC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建立起系统的健康管理数据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0F02E78E-2794-D341-8067-EC49E0F3F110}"/>
                  </a:ext>
                </a:extLst>
              </p:cNvPr>
              <p:cNvGrpSpPr/>
              <p:nvPr/>
            </p:nvGrpSpPr>
            <p:grpSpPr>
              <a:xfrm>
                <a:off x="2586752" y="4183872"/>
                <a:ext cx="1378207" cy="1161147"/>
                <a:chOff x="2586752" y="4183872"/>
                <a:chExt cx="1378207" cy="1161147"/>
              </a:xfrm>
            </p:grpSpPr>
            <p:sp>
              <p:nvSpPr>
                <p:cNvPr id="98" name="任意多边形: 形状 5">
                  <a:extLst>
                    <a:ext uri="{FF2B5EF4-FFF2-40B4-BE49-F238E27FC236}">
                      <a16:creationId xmlns:a16="http://schemas.microsoft.com/office/drawing/2014/main" id="{F4E50603-A124-ED48-AB79-F83AE3320FD0}"/>
                    </a:ext>
                  </a:extLst>
                </p:cNvPr>
                <p:cNvSpPr/>
                <p:nvPr/>
              </p:nvSpPr>
              <p:spPr>
                <a:xfrm rot="5400000">
                  <a:off x="2861335" y="3909289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3D9391"/>
                </a:solidFill>
                <a:ln>
                  <a:noFill/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0826A74-FD4B-9F45-BAFC-A3D47296DD60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跟踪治疗，体现医生关怀，提高用户体验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65A1F1AD-93A6-2F46-A851-E5F76DB73926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线上线下随访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81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Oval 6">
            <a:extLst>
              <a:ext uri="{FF2B5EF4-FFF2-40B4-BE49-F238E27FC236}">
                <a16:creationId xmlns:a16="http://schemas.microsoft.com/office/drawing/2014/main" id="{2A721A87-B933-0A41-B087-48F434B5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65782" y="1775948"/>
            <a:ext cx="1538658" cy="1541752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88C9380C-90B5-A440-9625-59B5BA069A5E}"/>
              </a:ext>
            </a:extLst>
          </p:cNvPr>
          <p:cNvSpPr>
            <a:spLocks noEditPoints="1"/>
          </p:cNvSpPr>
          <p:nvPr/>
        </p:nvSpPr>
        <p:spPr bwMode="auto">
          <a:xfrm>
            <a:off x="3670168" y="1627784"/>
            <a:ext cx="4509456" cy="4157376"/>
          </a:xfrm>
          <a:custGeom>
            <a:avLst/>
            <a:gdLst>
              <a:gd name="T0" fmla="*/ 3254 w 6460"/>
              <a:gd name="T1" fmla="*/ 2615 h 5945"/>
              <a:gd name="T2" fmla="*/ 3254 w 6460"/>
              <a:gd name="T3" fmla="*/ 2615 h 5945"/>
              <a:gd name="T4" fmla="*/ 3254 w 6460"/>
              <a:gd name="T5" fmla="*/ 2615 h 5945"/>
              <a:gd name="T6" fmla="*/ 3271 w 6460"/>
              <a:gd name="T7" fmla="*/ 2615 h 5945"/>
              <a:gd name="T8" fmla="*/ 4159 w 6460"/>
              <a:gd name="T9" fmla="*/ 3503 h 5945"/>
              <a:gd name="T10" fmla="*/ 4029 w 6460"/>
              <a:gd name="T11" fmla="*/ 3966 h 5945"/>
              <a:gd name="T12" fmla="*/ 4029 w 6460"/>
              <a:gd name="T13" fmla="*/ 3967 h 5945"/>
              <a:gd name="T14" fmla="*/ 4032 w 6460"/>
              <a:gd name="T15" fmla="*/ 3964 h 5945"/>
              <a:gd name="T16" fmla="*/ 3999 w 6460"/>
              <a:gd name="T17" fmla="*/ 4021 h 5945"/>
              <a:gd name="T18" fmla="*/ 3675 w 6460"/>
              <a:gd name="T19" fmla="*/ 4345 h 5945"/>
              <a:gd name="T20" fmla="*/ 2461 w 6460"/>
              <a:gd name="T21" fmla="*/ 4020 h 5945"/>
              <a:gd name="T22" fmla="*/ 2462 w 6460"/>
              <a:gd name="T23" fmla="*/ 4024 h 5945"/>
              <a:gd name="T24" fmla="*/ 2429 w 6460"/>
              <a:gd name="T25" fmla="*/ 3965 h 5945"/>
              <a:gd name="T26" fmla="*/ 2431 w 6460"/>
              <a:gd name="T27" fmla="*/ 3967 h 5945"/>
              <a:gd name="T28" fmla="*/ 2431 w 6460"/>
              <a:gd name="T29" fmla="*/ 3966 h 5945"/>
              <a:gd name="T30" fmla="*/ 2300 w 6460"/>
              <a:gd name="T31" fmla="*/ 3503 h 5945"/>
              <a:gd name="T32" fmla="*/ 3189 w 6460"/>
              <a:gd name="T33" fmla="*/ 2615 h 5945"/>
              <a:gd name="T34" fmla="*/ 3206 w 6460"/>
              <a:gd name="T35" fmla="*/ 2615 h 5945"/>
              <a:gd name="T36" fmla="*/ 3206 w 6460"/>
              <a:gd name="T37" fmla="*/ 2615 h 5945"/>
              <a:gd name="T38" fmla="*/ 3205 w 6460"/>
              <a:gd name="T39" fmla="*/ 2615 h 5945"/>
              <a:gd name="T40" fmla="*/ 3230 w 6460"/>
              <a:gd name="T41" fmla="*/ 2615 h 5945"/>
              <a:gd name="T42" fmla="*/ 3254 w 6460"/>
              <a:gd name="T43" fmla="*/ 2615 h 5945"/>
              <a:gd name="T44" fmla="*/ 5109 w 6460"/>
              <a:gd name="T45" fmla="*/ 3331 h 5945"/>
              <a:gd name="T46" fmla="*/ 5110 w 6460"/>
              <a:gd name="T47" fmla="*/ 3330 h 5945"/>
              <a:gd name="T48" fmla="*/ 4221 w 6460"/>
              <a:gd name="T49" fmla="*/ 2442 h 5945"/>
              <a:gd name="T50" fmla="*/ 4338 w 6460"/>
              <a:gd name="T51" fmla="*/ 2002 h 5945"/>
              <a:gd name="T52" fmla="*/ 4538 w 6460"/>
              <a:gd name="T53" fmla="*/ 1307 h 5945"/>
              <a:gd name="T54" fmla="*/ 3230 w 6460"/>
              <a:gd name="T55" fmla="*/ 0 h 5945"/>
              <a:gd name="T56" fmla="*/ 1923 w 6460"/>
              <a:gd name="T57" fmla="*/ 1307 h 5945"/>
              <a:gd name="T58" fmla="*/ 2119 w 6460"/>
              <a:gd name="T59" fmla="*/ 1997 h 5945"/>
              <a:gd name="T60" fmla="*/ 2118 w 6460"/>
              <a:gd name="T61" fmla="*/ 1996 h 5945"/>
              <a:gd name="T62" fmla="*/ 2118 w 6460"/>
              <a:gd name="T63" fmla="*/ 1996 h 5945"/>
              <a:gd name="T64" fmla="*/ 2238 w 6460"/>
              <a:gd name="T65" fmla="*/ 2442 h 5945"/>
              <a:gd name="T66" fmla="*/ 1350 w 6460"/>
              <a:gd name="T67" fmla="*/ 3330 h 5945"/>
              <a:gd name="T68" fmla="*/ 1351 w 6460"/>
              <a:gd name="T69" fmla="*/ 3331 h 5945"/>
              <a:gd name="T70" fmla="*/ 1307 w 6460"/>
              <a:gd name="T71" fmla="*/ 3330 h 5945"/>
              <a:gd name="T72" fmla="*/ 0 w 6460"/>
              <a:gd name="T73" fmla="*/ 4637 h 5945"/>
              <a:gd name="T74" fmla="*/ 1307 w 6460"/>
              <a:gd name="T75" fmla="*/ 5945 h 5945"/>
              <a:gd name="T76" fmla="*/ 2452 w 6460"/>
              <a:gd name="T77" fmla="*/ 5271 h 5945"/>
              <a:gd name="T78" fmla="*/ 2451 w 6460"/>
              <a:gd name="T79" fmla="*/ 5274 h 5945"/>
              <a:gd name="T80" fmla="*/ 2451 w 6460"/>
              <a:gd name="T81" fmla="*/ 5274 h 5945"/>
              <a:gd name="T82" fmla="*/ 2787 w 6460"/>
              <a:gd name="T83" fmla="*/ 4929 h 5945"/>
              <a:gd name="T84" fmla="*/ 3992 w 6460"/>
              <a:gd name="T85" fmla="*/ 5241 h 5945"/>
              <a:gd name="T86" fmla="*/ 5153 w 6460"/>
              <a:gd name="T87" fmla="*/ 5945 h 5945"/>
              <a:gd name="T88" fmla="*/ 6460 w 6460"/>
              <a:gd name="T89" fmla="*/ 4637 h 5945"/>
              <a:gd name="T90" fmla="*/ 5153 w 6460"/>
              <a:gd name="T91" fmla="*/ 3330 h 5945"/>
              <a:gd name="T92" fmla="*/ 5109 w 6460"/>
              <a:gd name="T93" fmla="*/ 3331 h 5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60" h="5945">
                <a:moveTo>
                  <a:pt x="3254" y="2615"/>
                </a:moveTo>
                <a:lnTo>
                  <a:pt x="3254" y="2615"/>
                </a:lnTo>
                <a:lnTo>
                  <a:pt x="3254" y="2615"/>
                </a:lnTo>
                <a:cubicBezTo>
                  <a:pt x="3259" y="2615"/>
                  <a:pt x="3265" y="2615"/>
                  <a:pt x="3271" y="2615"/>
                </a:cubicBezTo>
                <a:cubicBezTo>
                  <a:pt x="3761" y="2615"/>
                  <a:pt x="4159" y="3013"/>
                  <a:pt x="4159" y="3503"/>
                </a:cubicBezTo>
                <a:cubicBezTo>
                  <a:pt x="4159" y="3673"/>
                  <a:pt x="4111" y="3832"/>
                  <a:pt x="4029" y="3966"/>
                </a:cubicBezTo>
                <a:lnTo>
                  <a:pt x="4029" y="3967"/>
                </a:lnTo>
                <a:lnTo>
                  <a:pt x="4032" y="3964"/>
                </a:lnTo>
                <a:cubicBezTo>
                  <a:pt x="4021" y="3983"/>
                  <a:pt x="4010" y="4002"/>
                  <a:pt x="3999" y="4021"/>
                </a:cubicBezTo>
                <a:cubicBezTo>
                  <a:pt x="3924" y="4151"/>
                  <a:pt x="3815" y="4264"/>
                  <a:pt x="3675" y="4345"/>
                </a:cubicBezTo>
                <a:cubicBezTo>
                  <a:pt x="3250" y="4590"/>
                  <a:pt x="2707" y="4444"/>
                  <a:pt x="2461" y="4020"/>
                </a:cubicBezTo>
                <a:lnTo>
                  <a:pt x="2462" y="4024"/>
                </a:lnTo>
                <a:cubicBezTo>
                  <a:pt x="2451" y="4004"/>
                  <a:pt x="2440" y="3984"/>
                  <a:pt x="2429" y="3965"/>
                </a:cubicBezTo>
                <a:lnTo>
                  <a:pt x="2431" y="3967"/>
                </a:lnTo>
                <a:lnTo>
                  <a:pt x="2431" y="3966"/>
                </a:lnTo>
                <a:cubicBezTo>
                  <a:pt x="2348" y="3832"/>
                  <a:pt x="2300" y="3673"/>
                  <a:pt x="2300" y="3503"/>
                </a:cubicBezTo>
                <a:cubicBezTo>
                  <a:pt x="2300" y="3013"/>
                  <a:pt x="2698" y="2615"/>
                  <a:pt x="3189" y="2615"/>
                </a:cubicBezTo>
                <a:cubicBezTo>
                  <a:pt x="3194" y="2615"/>
                  <a:pt x="3200" y="2615"/>
                  <a:pt x="3206" y="2615"/>
                </a:cubicBezTo>
                <a:lnTo>
                  <a:pt x="3206" y="2615"/>
                </a:lnTo>
                <a:lnTo>
                  <a:pt x="3205" y="2615"/>
                </a:lnTo>
                <a:cubicBezTo>
                  <a:pt x="3213" y="2615"/>
                  <a:pt x="3222" y="2615"/>
                  <a:pt x="3230" y="2615"/>
                </a:cubicBezTo>
                <a:cubicBezTo>
                  <a:pt x="3238" y="2615"/>
                  <a:pt x="3246" y="2615"/>
                  <a:pt x="3254" y="2615"/>
                </a:cubicBezTo>
                <a:close/>
                <a:moveTo>
                  <a:pt x="5109" y="3331"/>
                </a:moveTo>
                <a:lnTo>
                  <a:pt x="5110" y="3330"/>
                </a:lnTo>
                <a:cubicBezTo>
                  <a:pt x="4619" y="3330"/>
                  <a:pt x="4221" y="2933"/>
                  <a:pt x="4221" y="2442"/>
                </a:cubicBezTo>
                <a:cubicBezTo>
                  <a:pt x="4221" y="2282"/>
                  <a:pt x="4264" y="2132"/>
                  <a:pt x="4338" y="2002"/>
                </a:cubicBezTo>
                <a:cubicBezTo>
                  <a:pt x="4464" y="1801"/>
                  <a:pt x="4538" y="1563"/>
                  <a:pt x="4538" y="1307"/>
                </a:cubicBezTo>
                <a:cubicBezTo>
                  <a:pt x="4538" y="585"/>
                  <a:pt x="3952" y="0"/>
                  <a:pt x="3230" y="0"/>
                </a:cubicBezTo>
                <a:cubicBezTo>
                  <a:pt x="2508" y="0"/>
                  <a:pt x="1923" y="585"/>
                  <a:pt x="1923" y="1307"/>
                </a:cubicBezTo>
                <a:cubicBezTo>
                  <a:pt x="1923" y="1560"/>
                  <a:pt x="1995" y="1797"/>
                  <a:pt x="2119" y="1997"/>
                </a:cubicBezTo>
                <a:lnTo>
                  <a:pt x="2118" y="1996"/>
                </a:lnTo>
                <a:lnTo>
                  <a:pt x="2118" y="1996"/>
                </a:lnTo>
                <a:cubicBezTo>
                  <a:pt x="2194" y="2127"/>
                  <a:pt x="2238" y="2279"/>
                  <a:pt x="2238" y="2442"/>
                </a:cubicBezTo>
                <a:cubicBezTo>
                  <a:pt x="2238" y="2933"/>
                  <a:pt x="1840" y="3330"/>
                  <a:pt x="1350" y="3330"/>
                </a:cubicBezTo>
                <a:lnTo>
                  <a:pt x="1351" y="3331"/>
                </a:lnTo>
                <a:cubicBezTo>
                  <a:pt x="1336" y="3330"/>
                  <a:pt x="1322" y="3330"/>
                  <a:pt x="1307" y="3330"/>
                </a:cubicBezTo>
                <a:cubicBezTo>
                  <a:pt x="585" y="3330"/>
                  <a:pt x="0" y="3915"/>
                  <a:pt x="0" y="4637"/>
                </a:cubicBezTo>
                <a:cubicBezTo>
                  <a:pt x="0" y="5359"/>
                  <a:pt x="585" y="5945"/>
                  <a:pt x="1307" y="5945"/>
                </a:cubicBezTo>
                <a:cubicBezTo>
                  <a:pt x="1800" y="5945"/>
                  <a:pt x="2228" y="5673"/>
                  <a:pt x="2452" y="5271"/>
                </a:cubicBezTo>
                <a:lnTo>
                  <a:pt x="2451" y="5274"/>
                </a:lnTo>
                <a:lnTo>
                  <a:pt x="2451" y="5274"/>
                </a:lnTo>
                <a:cubicBezTo>
                  <a:pt x="2527" y="5135"/>
                  <a:pt x="2640" y="5014"/>
                  <a:pt x="2787" y="4929"/>
                </a:cubicBezTo>
                <a:cubicBezTo>
                  <a:pt x="3207" y="4687"/>
                  <a:pt x="3743" y="4827"/>
                  <a:pt x="3992" y="5241"/>
                </a:cubicBezTo>
                <a:cubicBezTo>
                  <a:pt x="4210" y="5659"/>
                  <a:pt x="4648" y="5945"/>
                  <a:pt x="5153" y="5945"/>
                </a:cubicBezTo>
                <a:cubicBezTo>
                  <a:pt x="5875" y="5945"/>
                  <a:pt x="6460" y="5359"/>
                  <a:pt x="6460" y="4637"/>
                </a:cubicBezTo>
                <a:cubicBezTo>
                  <a:pt x="6460" y="3915"/>
                  <a:pt x="5875" y="3330"/>
                  <a:pt x="5153" y="3330"/>
                </a:cubicBezTo>
                <a:cubicBezTo>
                  <a:pt x="5138" y="3330"/>
                  <a:pt x="5123" y="3330"/>
                  <a:pt x="5109" y="333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1D7A1F92-1F95-B443-938B-AFC84A64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42933" y="1758242"/>
            <a:ext cx="1563928" cy="15670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25A09A4B-2690-DC45-A340-E5DE8E6B3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00627" y="4087629"/>
            <a:ext cx="1563928" cy="15670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BB5CF74B-6A65-AA44-816D-D04F05422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83664" y="4087629"/>
            <a:ext cx="1565500" cy="1567071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Oval 6">
            <a:extLst>
              <a:ext uri="{FF2B5EF4-FFF2-40B4-BE49-F238E27FC236}">
                <a16:creationId xmlns:a16="http://schemas.microsoft.com/office/drawing/2014/main" id="{7B2FDD33-898A-6241-A20D-501F5BC0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9829" y="1895197"/>
            <a:ext cx="1290564" cy="1293159"/>
          </a:xfrm>
          <a:prstGeom prst="ellipse">
            <a:avLst/>
          </a:prstGeom>
          <a:blipFill dpi="0" rotWithShape="1">
            <a:blip r:embed="rId3"/>
            <a:srcRect/>
            <a:stretch>
              <a:fillRect l="-50000" r="-12000" b="-7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93D85A2-FE2F-6946-8015-A8699EFB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1131" y="4233336"/>
            <a:ext cx="1290564" cy="1293159"/>
          </a:xfrm>
          <a:prstGeom prst="ellipse">
            <a:avLst/>
          </a:prstGeom>
          <a:blipFill dpi="0" rotWithShape="1">
            <a:blip r:embed="rId4"/>
            <a:srcRect/>
            <a:stretch>
              <a:fillRect l="-19000" t="2000" r="-9000" b="4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6">
            <a:extLst>
              <a:ext uri="{FF2B5EF4-FFF2-40B4-BE49-F238E27FC236}">
                <a16:creationId xmlns:a16="http://schemas.microsoft.com/office/drawing/2014/main" id="{243219A2-5FB1-214B-A68A-CB05FE03F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37309" y="4228192"/>
            <a:ext cx="1290564" cy="1293159"/>
          </a:xfrm>
          <a:prstGeom prst="ellipse">
            <a:avLst/>
          </a:prstGeom>
          <a:blipFill dpi="0" rotWithShape="1">
            <a:blip r:embed="rId5"/>
            <a:srcRect/>
            <a:stretch>
              <a:fillRect l="-31000" r="-30000" b="-7000"/>
            </a:stretch>
          </a:blip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4785AC03-4042-7F42-8EDB-FF75C4923C97}"/>
              </a:ext>
            </a:extLst>
          </p:cNvPr>
          <p:cNvSpPr txBox="1"/>
          <p:nvPr/>
        </p:nvSpPr>
        <p:spPr>
          <a:xfrm>
            <a:off x="4210167" y="1049617"/>
            <a:ext cx="3539826" cy="285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病例讨论、热点讨论、辅助诊疗、智能开方</a:t>
            </a:r>
            <a:endParaRPr lang="en-US" altLang="zh-CN" sz="14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9" name="TextBox 47">
            <a:extLst>
              <a:ext uri="{FF2B5EF4-FFF2-40B4-BE49-F238E27FC236}">
                <a16:creationId xmlns:a16="http://schemas.microsoft.com/office/drawing/2014/main" id="{BF353FD6-16A2-D649-8EF1-A21BCBA8B3A1}"/>
              </a:ext>
            </a:extLst>
          </p:cNvPr>
          <p:cNvSpPr txBox="1"/>
          <p:nvPr/>
        </p:nvSpPr>
        <p:spPr>
          <a:xfrm>
            <a:off x="5496555" y="689544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6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医医群</a:t>
            </a:r>
            <a:endParaRPr kumimoji="0" lang="en-US" sz="16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00ABE8C-029A-4C4A-A94D-C64321265108}"/>
              </a:ext>
            </a:extLst>
          </p:cNvPr>
          <p:cNvGrpSpPr/>
          <p:nvPr/>
        </p:nvGrpSpPr>
        <p:grpSpPr>
          <a:xfrm>
            <a:off x="1671054" y="4466414"/>
            <a:ext cx="1668552" cy="679792"/>
            <a:chOff x="7383365" y="1586677"/>
            <a:chExt cx="1426217" cy="581061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0531BBF2-4B48-E041-B4E0-4D654DE0BC38}"/>
                </a:ext>
              </a:extLst>
            </p:cNvPr>
            <p:cNvSpPr txBox="1"/>
            <p:nvPr/>
          </p:nvSpPr>
          <p:spPr>
            <a:xfrm>
              <a:off x="7383365" y="1923376"/>
              <a:ext cx="1381542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患者管路、患者教育</a:t>
              </a:r>
            </a:p>
          </p:txBody>
        </p:sp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1ABB6CFA-DE47-E84C-B1F7-FE2614FD4954}"/>
                </a:ext>
              </a:extLst>
            </p:cNvPr>
            <p:cNvSpPr txBox="1"/>
            <p:nvPr/>
          </p:nvSpPr>
          <p:spPr>
            <a:xfrm>
              <a:off x="8125584" y="1586677"/>
              <a:ext cx="683998" cy="289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6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医患群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AA64E48-8CB6-D943-BB1E-26B959076A20}"/>
              </a:ext>
            </a:extLst>
          </p:cNvPr>
          <p:cNvGrpSpPr/>
          <p:nvPr/>
        </p:nvGrpSpPr>
        <p:grpSpPr>
          <a:xfrm>
            <a:off x="8484314" y="4541362"/>
            <a:ext cx="3097289" cy="679792"/>
            <a:chOff x="7383365" y="1586676"/>
            <a:chExt cx="2647449" cy="581061"/>
          </a:xfrm>
        </p:grpSpPr>
        <p:sp>
          <p:nvSpPr>
            <p:cNvPr id="65" name="TextBox 29">
              <a:extLst>
                <a:ext uri="{FF2B5EF4-FFF2-40B4-BE49-F238E27FC236}">
                  <a16:creationId xmlns:a16="http://schemas.microsoft.com/office/drawing/2014/main" id="{5E64FC66-B5B7-4549-9899-90016A6F032B}"/>
                </a:ext>
              </a:extLst>
            </p:cNvPr>
            <p:cNvSpPr txBox="1"/>
            <p:nvPr/>
          </p:nvSpPr>
          <p:spPr>
            <a:xfrm>
              <a:off x="7467358" y="1923375"/>
              <a:ext cx="2563456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患友交流</a:t>
              </a:r>
              <a:endParaRPr lang="en-US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Box 47">
              <a:extLst>
                <a:ext uri="{FF2B5EF4-FFF2-40B4-BE49-F238E27FC236}">
                  <a16:creationId xmlns:a16="http://schemas.microsoft.com/office/drawing/2014/main" id="{66A12CCB-C403-0744-8154-5E67CF8BEF00}"/>
                </a:ext>
              </a:extLst>
            </p:cNvPr>
            <p:cNvSpPr txBox="1"/>
            <p:nvPr/>
          </p:nvSpPr>
          <p:spPr>
            <a:xfrm>
              <a:off x="7383365" y="1586676"/>
              <a:ext cx="683998" cy="2893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defTabSz="914400">
                <a:defRPr/>
              </a:pPr>
              <a:r>
                <a:rPr lang="zh-CN" altLang="en-US" sz="16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患友群</a:t>
              </a:r>
              <a:endParaRPr kumimoji="0" lang="en-US" sz="16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25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AD8B07-AF40-4641-8699-07D479FE6287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5545BEC-F04E-9E49-BFF5-DB376FCA016D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20">
              <a:extLst>
                <a:ext uri="{FF2B5EF4-FFF2-40B4-BE49-F238E27FC236}">
                  <a16:creationId xmlns:a16="http://schemas.microsoft.com/office/drawing/2014/main" id="{19F22BFA-854E-684A-8214-2855CCF58C22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EDABEA2-1EE7-6D4D-9034-9DCAC1DC5D8C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C93B4B-3C5E-8B43-B1D0-E27EF6A5092C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AE4127-94A8-D142-B755-CC4AF8EB8143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716C986A-4930-5C48-A1A7-D2E00931105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34852E6-9FF8-C24F-8488-A3CB92034C2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4000" y="2041049"/>
            <a:ext cx="1391311" cy="1641600"/>
          </a:xfrm>
          <a:prstGeom prst="roundRect">
            <a:avLst>
              <a:gd name="adj" fmla="val 50000"/>
            </a:avLst>
          </a:prstGeom>
          <a:blipFill dpi="0" rotWithShape="1"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38581-C0DB-0840-B1B9-4B8426D29567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70926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CBEDFE-E600-AE41-B11A-DBEB4F203F33}"/>
              </a:ext>
            </a:extLst>
          </p:cNvPr>
          <p:cNvGrpSpPr/>
          <p:nvPr/>
        </p:nvGrpSpPr>
        <p:grpSpPr>
          <a:xfrm>
            <a:off x="6102288" y="1300406"/>
            <a:ext cx="2701946" cy="2701946"/>
            <a:chOff x="1735432" y="1544478"/>
            <a:chExt cx="2701946" cy="270194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CCA078-6378-AA4B-AFAD-38BFCC321E19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1A6E1693-753F-334A-B146-7E9392431F43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7E3FB9-8649-894B-A2DD-0F7B518910DB}"/>
              </a:ext>
            </a:extLst>
          </p:cNvPr>
          <p:cNvGrpSpPr/>
          <p:nvPr/>
        </p:nvGrpSpPr>
        <p:grpSpPr>
          <a:xfrm>
            <a:off x="917712" y="1307751"/>
            <a:ext cx="2701946" cy="2701946"/>
            <a:chOff x="926446" y="1741376"/>
            <a:chExt cx="2701946" cy="270194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FBBAF5-4D19-5840-9D95-5D0D2A354D2E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508DF1-8DD4-AC4E-A6A6-8E2D24716E0F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547854-5FE4-C441-B4F5-7B8A8C02833F}"/>
              </a:ext>
            </a:extLst>
          </p:cNvPr>
          <p:cNvGrpSpPr/>
          <p:nvPr/>
        </p:nvGrpSpPr>
        <p:grpSpPr>
          <a:xfrm>
            <a:off x="1552704" y="4266611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B81A822-A828-B442-9ED8-2C23C09F1B54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8">
              <a:extLst>
                <a:ext uri="{FF2B5EF4-FFF2-40B4-BE49-F238E27FC236}">
                  <a16:creationId xmlns:a16="http://schemas.microsoft.com/office/drawing/2014/main" id="{96D7AD88-EBDB-1545-8D5B-B5C268E5F3BB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13DA4E-6DD1-A640-82A7-792C42D57DD0}"/>
              </a:ext>
            </a:extLst>
          </p:cNvPr>
          <p:cNvGrpSpPr/>
          <p:nvPr/>
        </p:nvGrpSpPr>
        <p:grpSpPr>
          <a:xfrm>
            <a:off x="6601937" y="4266611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F90EE656-5950-264B-BBD7-D389586BC304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D6B07D09-9E9B-0E44-9217-7BD1320CA1D6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94E30F2-A47A-0E42-B6E1-68C873564454}"/>
              </a:ext>
            </a:extLst>
          </p:cNvPr>
          <p:cNvSpPr/>
          <p:nvPr/>
        </p:nvSpPr>
        <p:spPr>
          <a:xfrm>
            <a:off x="3759994" y="1643783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048B92-7868-FF4F-BB4C-49E80273FEEB}"/>
              </a:ext>
            </a:extLst>
          </p:cNvPr>
          <p:cNvSpPr/>
          <p:nvPr/>
        </p:nvSpPr>
        <p:spPr>
          <a:xfrm>
            <a:off x="8968592" y="1643783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49CF0-4E90-AB40-932D-0DB38AB8F12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1801596"/>
            <a:ext cx="1357005" cy="1712273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B03DDB-5D3E-7D42-9F86-DD4DEB56376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9346"/>
          <a:stretch/>
        </p:blipFill>
        <p:spPr>
          <a:xfrm>
            <a:off x="6740525" y="1833575"/>
            <a:ext cx="1343025" cy="1670011"/>
          </a:xfrm>
          <a:prstGeom prst="ellipse">
            <a:avLst/>
          </a:prstGeom>
          <a:blipFill>
            <a:blip r:embed="rId4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49B7B7-D2E9-944B-A1CF-F5BF2278168B}"/>
              </a:ext>
            </a:extLst>
          </p:cNvPr>
          <p:cNvSpPr/>
          <p:nvPr/>
        </p:nvSpPr>
        <p:spPr>
          <a:xfrm>
            <a:off x="1484055" y="4875437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F2DAFB-3067-9648-98CE-E9473795F6F5}"/>
              </a:ext>
            </a:extLst>
          </p:cNvPr>
          <p:cNvSpPr/>
          <p:nvPr/>
        </p:nvSpPr>
        <p:spPr>
          <a:xfrm>
            <a:off x="6546652" y="4875436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48512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>
            <a:extLst>
              <a:ext uri="{FF2B5EF4-FFF2-40B4-BE49-F238E27FC236}">
                <a16:creationId xmlns:a16="http://schemas.microsoft.com/office/drawing/2014/main" id="{93045A0F-7A73-704C-BE0A-35982D38C191}"/>
              </a:ext>
            </a:extLst>
          </p:cNvPr>
          <p:cNvSpPr/>
          <p:nvPr/>
        </p:nvSpPr>
        <p:spPr>
          <a:xfrm rot="2700000">
            <a:off x="5439068" y="1344895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40">
            <a:extLst>
              <a:ext uri="{FF2B5EF4-FFF2-40B4-BE49-F238E27FC236}">
                <a16:creationId xmlns:a16="http://schemas.microsoft.com/office/drawing/2014/main" id="{01455F90-8145-D74A-A634-D8E5BB759BAD}"/>
              </a:ext>
            </a:extLst>
          </p:cNvPr>
          <p:cNvSpPr/>
          <p:nvPr/>
        </p:nvSpPr>
        <p:spPr>
          <a:xfrm rot="18900000" flipH="1">
            <a:off x="6404711" y="264580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45">
            <a:extLst>
              <a:ext uri="{FF2B5EF4-FFF2-40B4-BE49-F238E27FC236}">
                <a16:creationId xmlns:a16="http://schemas.microsoft.com/office/drawing/2014/main" id="{904FF964-DB4B-E643-843C-D3092391FF1A}"/>
              </a:ext>
            </a:extLst>
          </p:cNvPr>
          <p:cNvSpPr/>
          <p:nvPr/>
        </p:nvSpPr>
        <p:spPr>
          <a:xfrm rot="2700000">
            <a:off x="5439068" y="398603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8">
            <a:extLst>
              <a:ext uri="{FF2B5EF4-FFF2-40B4-BE49-F238E27FC236}">
                <a16:creationId xmlns:a16="http://schemas.microsoft.com/office/drawing/2014/main" id="{580D1FCB-7CAE-EB48-B74A-1A54FA6CE7A4}"/>
              </a:ext>
            </a:extLst>
          </p:cNvPr>
          <p:cNvSpPr/>
          <p:nvPr/>
        </p:nvSpPr>
        <p:spPr>
          <a:xfrm rot="18900000" flipH="1">
            <a:off x="6404711" y="518140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B4E898-F622-D346-B267-DCDA67BE60D5}"/>
              </a:ext>
            </a:extLst>
          </p:cNvPr>
          <p:cNvGrpSpPr/>
          <p:nvPr/>
        </p:nvGrpSpPr>
        <p:grpSpPr>
          <a:xfrm>
            <a:off x="5613945" y="1036949"/>
            <a:ext cx="920788" cy="920789"/>
            <a:chOff x="5613944" y="1340768"/>
            <a:chExt cx="920788" cy="92078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6A28DB0-BEA9-9E45-8FDF-DD4916D788B3}"/>
                </a:ext>
              </a:extLst>
            </p:cNvPr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F68D74-F358-9442-A101-76D476210D83}"/>
                </a:ext>
              </a:extLst>
            </p:cNvPr>
            <p:cNvGrpSpPr/>
            <p:nvPr/>
          </p:nvGrpSpPr>
          <p:grpSpPr>
            <a:xfrm>
              <a:off x="5856533" y="1435682"/>
              <a:ext cx="480901" cy="629784"/>
              <a:chOff x="5856533" y="1426379"/>
              <a:chExt cx="480901" cy="629784"/>
            </a:xfrm>
          </p:grpSpPr>
          <p:sp>
            <p:nvSpPr>
              <p:cNvPr id="9" name="TextBox 20">
                <a:extLst>
                  <a:ext uri="{FF2B5EF4-FFF2-40B4-BE49-F238E27FC236}">
                    <a16:creationId xmlns:a16="http://schemas.microsoft.com/office/drawing/2014/main" id="{34A6D853-D276-D547-B0A3-6E0B895BF7C3}"/>
                  </a:ext>
                </a:extLst>
              </p:cNvPr>
              <p:cNvSpPr txBox="1"/>
              <p:nvPr/>
            </p:nvSpPr>
            <p:spPr>
              <a:xfrm>
                <a:off x="5856533" y="1686832"/>
                <a:ext cx="480901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:r>
                  <a:rPr lang="en-US" altLang="zh-CN" sz="2400" spc="400" dirty="0">
                    <a:solidFill>
                      <a:schemeClr val="bg1">
                        <a:lumMod val="95000"/>
                      </a:schemeClr>
                    </a:solidFill>
                    <a:latin typeface="微软雅黑-粗" panose="020B0703020204020201" pitchFamily="34" charset="-122"/>
                    <a:ea typeface="微软雅黑-粗" panose="020B0703020204020201" pitchFamily="34" charset="-122"/>
                  </a:rPr>
                  <a:t>01</a:t>
                </a:r>
                <a:endParaRPr lang="zh-CN" altLang="en-US" sz="2400" spc="400" dirty="0">
                  <a:solidFill>
                    <a:schemeClr val="bg1">
                      <a:lumMod val="95000"/>
                    </a:schemeClr>
                  </a:solidFill>
                  <a:latin typeface="微软雅黑-粗" panose="020B0703020204020201" pitchFamily="34" charset="-122"/>
                  <a:ea typeface="微软雅黑-粗" panose="020B0703020204020201" pitchFamily="34" charset="-122"/>
                </a:endParaRPr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C885017E-55E3-7346-84E3-DFCC3196AED4}"/>
                  </a:ext>
                </a:extLst>
              </p:cNvPr>
              <p:cNvSpPr txBox="1"/>
              <p:nvPr/>
            </p:nvSpPr>
            <p:spPr>
              <a:xfrm>
                <a:off x="5882747" y="1426379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4AD830-EDA0-3B4C-83EB-B567B3FA620E}"/>
              </a:ext>
            </a:extLst>
          </p:cNvPr>
          <p:cNvGrpSpPr/>
          <p:nvPr/>
        </p:nvGrpSpPr>
        <p:grpSpPr>
          <a:xfrm>
            <a:off x="5613945" y="2381099"/>
            <a:ext cx="920788" cy="920789"/>
            <a:chOff x="5613944" y="2348233"/>
            <a:chExt cx="920788" cy="92078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5A05CCF-F92F-3D43-A9C8-DE20EF5A66D5}"/>
                </a:ext>
              </a:extLst>
            </p:cNvPr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8F44B7A-F167-3346-8B37-D1311DD31071}"/>
                </a:ext>
              </a:extLst>
            </p:cNvPr>
            <p:cNvGrpSpPr/>
            <p:nvPr/>
          </p:nvGrpSpPr>
          <p:grpSpPr>
            <a:xfrm>
              <a:off x="5840300" y="2449556"/>
              <a:ext cx="468077" cy="718141"/>
              <a:chOff x="5840299" y="2469108"/>
              <a:chExt cx="468077" cy="718141"/>
            </a:xfrm>
          </p:grpSpPr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5BBE2674-9BCE-034A-8B0C-ED3728D8B0D7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079A3C0D-6C45-EB4B-B8B7-04D0FD33E77D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AF12F1-1560-DC47-AC46-96280377DC3B}"/>
              </a:ext>
            </a:extLst>
          </p:cNvPr>
          <p:cNvGrpSpPr/>
          <p:nvPr/>
        </p:nvGrpSpPr>
        <p:grpSpPr>
          <a:xfrm>
            <a:off x="5613945" y="3691267"/>
            <a:ext cx="920788" cy="920789"/>
            <a:chOff x="5613944" y="3355698"/>
            <a:chExt cx="920788" cy="9207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0D6056-AB68-5642-B280-8B9140271B84}"/>
                </a:ext>
              </a:extLst>
            </p:cNvPr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2D789C-A194-FC46-8047-06711F9FF51D}"/>
                </a:ext>
              </a:extLst>
            </p:cNvPr>
            <p:cNvGrpSpPr/>
            <p:nvPr/>
          </p:nvGrpSpPr>
          <p:grpSpPr>
            <a:xfrm>
              <a:off x="5840300" y="3457021"/>
              <a:ext cx="468077" cy="718141"/>
              <a:chOff x="5840299" y="2469108"/>
              <a:chExt cx="468077" cy="718141"/>
            </a:xfrm>
          </p:grpSpPr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57B53801-6A7C-3F4A-88CC-4A948B4E91A0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3523674C-F250-E948-8658-9040334C2442}"/>
                  </a:ext>
                </a:extLst>
              </p:cNvPr>
              <p:cNvSpPr txBox="1"/>
              <p:nvPr/>
            </p:nvSpPr>
            <p:spPr>
              <a:xfrm>
                <a:off x="5882747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6ACA80-1C12-A644-AF6A-FBE9A1823FF9}"/>
              </a:ext>
            </a:extLst>
          </p:cNvPr>
          <p:cNvGrpSpPr/>
          <p:nvPr/>
        </p:nvGrpSpPr>
        <p:grpSpPr>
          <a:xfrm>
            <a:off x="5613945" y="4916696"/>
            <a:ext cx="920788" cy="920789"/>
            <a:chOff x="5613944" y="4363162"/>
            <a:chExt cx="920788" cy="9207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C2FC22-F4E1-0146-84D2-8C3DB71F6FA2}"/>
                </a:ext>
              </a:extLst>
            </p:cNvPr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80645AD-7F30-8C40-AADC-9782656839A4}"/>
                </a:ext>
              </a:extLst>
            </p:cNvPr>
            <p:cNvGrpSpPr/>
            <p:nvPr/>
          </p:nvGrpSpPr>
          <p:grpSpPr>
            <a:xfrm>
              <a:off x="5840301" y="4464485"/>
              <a:ext cx="468077" cy="718141"/>
              <a:chOff x="5840300" y="2469108"/>
              <a:chExt cx="468077" cy="718141"/>
            </a:xfrm>
          </p:grpSpPr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E40E865D-5A19-2449-B227-C2C56D7074C3}"/>
                  </a:ext>
                </a:extLst>
              </p:cNvPr>
              <p:cNvSpPr txBox="1"/>
              <p:nvPr/>
            </p:nvSpPr>
            <p:spPr>
              <a:xfrm>
                <a:off x="5840300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834B1B04-9A6B-AD41-AE74-C0EA334117E0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F7663C0E-DAD5-9540-8AEC-1C73ACC6B409}"/>
              </a:ext>
            </a:extLst>
          </p:cNvPr>
          <p:cNvSpPr txBox="1"/>
          <p:nvPr/>
        </p:nvSpPr>
        <p:spPr>
          <a:xfrm>
            <a:off x="2169043" y="1302416"/>
            <a:ext cx="28805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团队组建（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4032D25B-5C0F-D84F-8986-D1BAD7C97AB5}"/>
              </a:ext>
            </a:extLst>
          </p:cNvPr>
          <p:cNvSpPr txBox="1"/>
          <p:nvPr/>
        </p:nvSpPr>
        <p:spPr>
          <a:xfrm>
            <a:off x="7017026" y="2594638"/>
            <a:ext cx="33859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2018-12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C19C30C-1E78-554B-B1F9-D46DB9B12876}"/>
              </a:ext>
            </a:extLst>
          </p:cNvPr>
          <p:cNvSpPr txBox="1"/>
          <p:nvPr/>
        </p:nvSpPr>
        <p:spPr>
          <a:xfrm>
            <a:off x="1564411" y="3923784"/>
            <a:ext cx="34907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0303876-606B-854F-B2B0-F2F9312B4B30}"/>
              </a:ext>
            </a:extLst>
          </p:cNvPr>
          <p:cNvSpPr txBox="1"/>
          <p:nvPr/>
        </p:nvSpPr>
        <p:spPr>
          <a:xfrm>
            <a:off x="7017026" y="5169189"/>
            <a:ext cx="4783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“中医药港”正式发布（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2019-07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6100768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C73B7162-3C35-BA49-BFF8-35B0533B44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865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6A10EDE3-CBA3-1F44-BEF7-B1632FB819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4323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834E702-EC7A-7C4D-BA7C-DFD806FB044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81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38932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0BA60FC-D843-AA4E-8C33-3BA9A1F30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79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0F45DD5E-05CF-6147-8D6C-388DAC344A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7539" y="1161755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CF3396C-DD58-F448-A5D8-B73C503B051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19" y="1161755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797450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065" y="1705196"/>
            <a:ext cx="5218595" cy="27353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医疗卫生筹资机制改革滞后，多数老百姓自费就医</a:t>
            </a:r>
            <a:endParaRPr lang="en-US" altLang="ko-KR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45" name="speed">
            <a:extLst>
              <a:ext uri="{FF2B5EF4-FFF2-40B4-BE49-F238E27FC236}">
                <a16:creationId xmlns:a16="http://schemas.microsoft.com/office/drawing/2014/main" id="{F7575676-A8DA-42DD-BC3C-3C662744C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4342" y="3295522"/>
            <a:ext cx="5301556" cy="27353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医疗机构市场主导，片面追求经济利益</a:t>
            </a:r>
            <a:endParaRPr lang="en-US" altLang="ko-KR" b="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69" name="speed">
            <a:extLst>
              <a:ext uri="{FF2B5EF4-FFF2-40B4-BE49-F238E27FC236}">
                <a16:creationId xmlns:a16="http://schemas.microsoft.com/office/drawing/2014/main" id="{0722D688-DA68-42BC-8400-4BBAF3FB6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11428" y="4828644"/>
            <a:ext cx="5325697" cy="60708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· </a:t>
            </a:r>
            <a:r>
              <a:rPr lang="zh-CN" altLang="en-US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社会分配不均，贫富差距过大</a:t>
            </a:r>
            <a:endParaRPr lang="en-US" altLang="zh-CN" b="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· </a:t>
            </a:r>
            <a:r>
              <a:rPr lang="zh-CN" altLang="en-US" b="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+mn-lt"/>
              </a:rPr>
              <a:t>人口老龄化，疾病谱慢性化，医疗的难度和成本加大</a:t>
            </a:r>
            <a:endParaRPr lang="en-US" altLang="ko-KR" b="0" dirty="0">
              <a:solidFill>
                <a:schemeClr val="tx1">
                  <a:lumMod val="60000"/>
                  <a:lumOff val="4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+mn-lt"/>
            </a:endParaRPr>
          </a:p>
        </p:txBody>
      </p:sp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8067" y="1377167"/>
            <a:ext cx="227209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9729" y="2947889"/>
            <a:ext cx="169211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4323" y="4497829"/>
            <a:ext cx="1821830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14BFEBFA-CCD0-3948-B73B-E832B4F9AD6D}"/>
              </a:ext>
            </a:extLst>
          </p:cNvPr>
          <p:cNvSpPr/>
          <p:nvPr/>
        </p:nvSpPr>
        <p:spPr>
          <a:xfrm>
            <a:off x="3913981" y="309679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78168" y="82550"/>
                  <a:pt x="600762" y="60325"/>
                  <a:pt x="915430" y="0"/>
                </a:cubicBezTo>
                <a:lnTo>
                  <a:pt x="915430" y="316323"/>
                </a:lnTo>
                <a:cubicBezTo>
                  <a:pt x="607112" y="255998"/>
                  <a:pt x="362293" y="236948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FA8B3B80-766E-C74E-92D8-5386E9BEC64D}"/>
              </a:ext>
            </a:extLst>
          </p:cNvPr>
          <p:cNvSpPr/>
          <p:nvPr/>
        </p:nvSpPr>
        <p:spPr>
          <a:xfrm rot="18427153">
            <a:off x="3390760" y="216049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400807" y="94835"/>
                  <a:pt x="540190" y="88888"/>
                  <a:pt x="915430" y="0"/>
                </a:cubicBezTo>
                <a:lnTo>
                  <a:pt x="915430" y="316323"/>
                </a:lnTo>
                <a:cubicBezTo>
                  <a:pt x="582367" y="247865"/>
                  <a:pt x="380067" y="241701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E9B7416F-C6C5-CF46-8D83-D5ED2CD2EE41}"/>
              </a:ext>
            </a:extLst>
          </p:cNvPr>
          <p:cNvSpPr/>
          <p:nvPr/>
        </p:nvSpPr>
        <p:spPr>
          <a:xfrm rot="3172847" flipV="1">
            <a:off x="3390760" y="410939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98855" y="84366"/>
                  <a:pt x="557328" y="87861"/>
                  <a:pt x="915430" y="0"/>
                </a:cubicBezTo>
                <a:lnTo>
                  <a:pt x="915430" y="316323"/>
                </a:lnTo>
                <a:cubicBezTo>
                  <a:pt x="543259" y="235650"/>
                  <a:pt x="356255" y="241805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85BA35B-18B5-5840-9F69-67EB1A4E07A6}"/>
              </a:ext>
            </a:extLst>
          </p:cNvPr>
          <p:cNvSpPr/>
          <p:nvPr/>
        </p:nvSpPr>
        <p:spPr>
          <a:xfrm>
            <a:off x="3856274" y="1244825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CC4743-1509-364E-939D-B3C308DC6186}"/>
              </a:ext>
            </a:extLst>
          </p:cNvPr>
          <p:cNvSpPr/>
          <p:nvPr/>
        </p:nvSpPr>
        <p:spPr>
          <a:xfrm>
            <a:off x="4624624" y="2808512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99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A16F3D2-BD23-FF4B-BB8E-281EE36330A4}"/>
              </a:ext>
            </a:extLst>
          </p:cNvPr>
          <p:cNvSpPr/>
          <p:nvPr/>
        </p:nvSpPr>
        <p:spPr>
          <a:xfrm>
            <a:off x="3856274" y="4372199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7CF273B-136F-EB45-8097-C5435B1BC339}"/>
              </a:ext>
            </a:extLst>
          </p:cNvPr>
          <p:cNvSpPr/>
          <p:nvPr/>
        </p:nvSpPr>
        <p:spPr>
          <a:xfrm>
            <a:off x="3981073" y="1369624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AFD6EE-3801-A74E-9199-F3B15D18906F}"/>
              </a:ext>
            </a:extLst>
          </p:cNvPr>
          <p:cNvSpPr/>
          <p:nvPr/>
        </p:nvSpPr>
        <p:spPr>
          <a:xfrm>
            <a:off x="4749423" y="2933311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A56967C-AC5B-084F-8072-0F88DDBD55F0}"/>
              </a:ext>
            </a:extLst>
          </p:cNvPr>
          <p:cNvSpPr/>
          <p:nvPr/>
        </p:nvSpPr>
        <p:spPr>
          <a:xfrm>
            <a:off x="3981073" y="4496998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22107A4-F7FA-9648-B52C-F27B4A8D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131857" y="4637711"/>
            <a:ext cx="513549" cy="51354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C7C5BB-AD3C-E84B-817C-5620D81B4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054586" y="1481085"/>
            <a:ext cx="668092" cy="59866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8C0353D-684E-094C-9B93-E79A818C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915338" y="3119821"/>
            <a:ext cx="444978" cy="44497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AD959B-DC33-204A-A6F4-4C8DC4EE0700}"/>
              </a:ext>
            </a:extLst>
          </p:cNvPr>
          <p:cNvGrpSpPr/>
          <p:nvPr/>
        </p:nvGrpSpPr>
        <p:grpSpPr>
          <a:xfrm>
            <a:off x="2071040" y="2334333"/>
            <a:ext cx="2051655" cy="2051655"/>
            <a:chOff x="2234543" y="2918309"/>
            <a:chExt cx="2051655" cy="20516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A77F70-ED72-6E46-9651-25982BF7087E}"/>
                </a:ext>
              </a:extLst>
            </p:cNvPr>
            <p:cNvSpPr/>
            <p:nvPr/>
          </p:nvSpPr>
          <p:spPr>
            <a:xfrm>
              <a:off x="2234543" y="2918309"/>
              <a:ext cx="2051655" cy="2051655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</a:t>
              </a:r>
              <a:endParaRPr kumimoji="1" lang="en-US" altLang="zh-CN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难题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1A30CE7-4259-5741-9905-1DD171CC40F2}"/>
                </a:ext>
              </a:extLst>
            </p:cNvPr>
            <p:cNvSpPr/>
            <p:nvPr/>
          </p:nvSpPr>
          <p:spPr>
            <a:xfrm>
              <a:off x="2408416" y="3095481"/>
              <a:ext cx="1703907" cy="16616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2CED5A-47B4-4549-A45F-87819F73269C}"/>
                </a:ext>
              </a:extLst>
            </p:cNvPr>
            <p:cNvSpPr txBox="1"/>
            <p:nvPr/>
          </p:nvSpPr>
          <p:spPr>
            <a:xfrm>
              <a:off x="2503831" y="3713303"/>
              <a:ext cx="1476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看病难题</a:t>
              </a:r>
              <a:endParaRPr kumimoji="1" lang="en-US" altLang="zh-CN" sz="24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3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E87F2A-D870-F049-ACA8-13A1C6A7C3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0" y="1137290"/>
            <a:ext cx="2833583" cy="503999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196278F2-D2D0-B144-A411-053FFBF0B3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9" y="1137289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D710014-5AE1-A946-BCC2-84ABD6DF72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78" y="1137289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3415911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EA7830-DDB8-1F45-AD5E-FF460810A00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5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5AA58D-E501-4445-8BB6-BC9D55AD9E3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93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62966C-53A3-4D4A-97C4-93D64B4F278A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54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7534727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35">
            <a:extLst>
              <a:ext uri="{FF2B5EF4-FFF2-40B4-BE49-F238E27FC236}">
                <a16:creationId xmlns:a16="http://schemas.microsoft.com/office/drawing/2014/main" id="{893104B8-13C2-B849-9FD9-CDC8B4C78175}"/>
              </a:ext>
            </a:extLst>
          </p:cNvPr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24">
            <a:extLst>
              <a:ext uri="{FF2B5EF4-FFF2-40B4-BE49-F238E27FC236}">
                <a16:creationId xmlns:a16="http://schemas.microsoft.com/office/drawing/2014/main" id="{F345DD17-4D87-8A4F-A82C-7603147E2F9A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50">
            <a:extLst>
              <a:ext uri="{FF2B5EF4-FFF2-40B4-BE49-F238E27FC236}">
                <a16:creationId xmlns:a16="http://schemas.microsoft.com/office/drawing/2014/main" id="{10CC2EF0-17D2-7742-868C-D278EC6816E1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48">
            <a:extLst>
              <a:ext uri="{FF2B5EF4-FFF2-40B4-BE49-F238E27FC236}">
                <a16:creationId xmlns:a16="http://schemas.microsoft.com/office/drawing/2014/main" id="{893BC8A4-AC29-9548-B27F-4FFA1D5BB7B4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191D6C3C-01D9-504D-881B-FCF8BBBC458E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A04655AD-9E3E-F544-BD20-D1A0BFEF612A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29">
            <a:extLst>
              <a:ext uri="{FF2B5EF4-FFF2-40B4-BE49-F238E27FC236}">
                <a16:creationId xmlns:a16="http://schemas.microsoft.com/office/drawing/2014/main" id="{D56BA864-3043-E44F-9D7E-95050A640ECB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28">
            <a:extLst>
              <a:ext uri="{FF2B5EF4-FFF2-40B4-BE49-F238E27FC236}">
                <a16:creationId xmlns:a16="http://schemas.microsoft.com/office/drawing/2014/main" id="{A065E492-357D-AD4E-925C-10BD8C01488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6">
            <a:extLst>
              <a:ext uri="{FF2B5EF4-FFF2-40B4-BE49-F238E27FC236}">
                <a16:creationId xmlns:a16="http://schemas.microsoft.com/office/drawing/2014/main" id="{EB8234F8-4CB2-7548-82D2-43C68A932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21" name="图片占位符 7">
            <a:extLst>
              <a:ext uri="{FF2B5EF4-FFF2-40B4-BE49-F238E27FC236}">
                <a16:creationId xmlns:a16="http://schemas.microsoft.com/office/drawing/2014/main" id="{D2B20BB2-B26F-114C-AF8C-8923DCDBD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22" name="图片占位符 4">
            <a:extLst>
              <a:ext uri="{FF2B5EF4-FFF2-40B4-BE49-F238E27FC236}">
                <a16:creationId xmlns:a16="http://schemas.microsoft.com/office/drawing/2014/main" id="{401BF2CE-30A4-AE49-A0D9-CDA9ED3AC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sp>
        <p:nvSpPr>
          <p:cNvPr id="23" name="TextBox 42">
            <a:extLst>
              <a:ext uri="{FF2B5EF4-FFF2-40B4-BE49-F238E27FC236}">
                <a16:creationId xmlns:a16="http://schemas.microsoft.com/office/drawing/2014/main" id="{750FFEE8-DFC5-5846-B0D4-98162FD45EA1}"/>
              </a:ext>
            </a:extLst>
          </p:cNvPr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Freeform 6">
            <a:extLst>
              <a:ext uri="{FF2B5EF4-FFF2-40B4-BE49-F238E27FC236}">
                <a16:creationId xmlns:a16="http://schemas.microsoft.com/office/drawing/2014/main" id="{5FCBDCAF-04DB-0641-89CE-D02290937F73}"/>
              </a:ext>
            </a:extLst>
          </p:cNvPr>
          <p:cNvSpPr>
            <a:spLocks noEditPoints="1"/>
          </p:cNvSpPr>
          <p:nvPr/>
        </p:nvSpPr>
        <p:spPr bwMode="auto">
          <a:xfrm>
            <a:off x="1569037" y="1627451"/>
            <a:ext cx="1133558" cy="1133559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9AD21DF2-27C5-1D47-9DB5-2B3897307502}"/>
              </a:ext>
            </a:extLst>
          </p:cNvPr>
          <p:cNvSpPr>
            <a:spLocks noEditPoints="1"/>
          </p:cNvSpPr>
          <p:nvPr/>
        </p:nvSpPr>
        <p:spPr bwMode="auto">
          <a:xfrm>
            <a:off x="1545962" y="1112584"/>
            <a:ext cx="301465" cy="300566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01AE785-BCD9-664F-9CB4-3F1C972B6C9B}"/>
              </a:ext>
            </a:extLst>
          </p:cNvPr>
          <p:cNvSpPr>
            <a:spLocks noEditPoints="1"/>
          </p:cNvSpPr>
          <p:nvPr/>
        </p:nvSpPr>
        <p:spPr bwMode="auto">
          <a:xfrm>
            <a:off x="6884661" y="1112584"/>
            <a:ext cx="301465" cy="300566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ECF39F1-520E-7248-9B4C-0970CC8AB105}"/>
              </a:ext>
            </a:extLst>
          </p:cNvPr>
          <p:cNvSpPr txBox="1"/>
          <p:nvPr/>
        </p:nvSpPr>
        <p:spPr>
          <a:xfrm>
            <a:off x="1895390" y="103646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E73C224-701E-6348-9DA4-72705801665D}"/>
              </a:ext>
            </a:extLst>
          </p:cNvPr>
          <p:cNvSpPr txBox="1"/>
          <p:nvPr/>
        </p:nvSpPr>
        <p:spPr>
          <a:xfrm>
            <a:off x="2774945" y="1730303"/>
            <a:ext cx="2711921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中西医的根本区别在于，中医是一门医学理论，要治病该怎么做的理论，其理论能够诠释自己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B2DE96D-6ECF-8E46-A960-898C913C7D07}"/>
              </a:ext>
            </a:extLst>
          </p:cNvPr>
          <p:cNvSpPr txBox="1"/>
          <p:nvPr/>
        </p:nvSpPr>
        <p:spPr>
          <a:xfrm>
            <a:off x="7234089" y="103646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zh-CN" alt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98E2480-12D0-914D-BE9D-D03647FB50D7}"/>
              </a:ext>
            </a:extLst>
          </p:cNvPr>
          <p:cNvSpPr txBox="1"/>
          <p:nvPr/>
        </p:nvSpPr>
        <p:spPr>
          <a:xfrm>
            <a:off x="8113644" y="1730303"/>
            <a:ext cx="2711921" cy="8906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西医是一门技术，没有怎么治病的理论，全仰仗、生物学、生物物理学、生物化学来解释自己。</a:t>
            </a:r>
            <a:endParaRPr lang="id-ID" sz="1200" dirty="0">
              <a:solidFill>
                <a:schemeClr val="tx2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9E31B01-3C90-A54E-BFA3-BDB8A3E84575}"/>
              </a:ext>
            </a:extLst>
          </p:cNvPr>
          <p:cNvCxnSpPr>
            <a:cxnSpLocks/>
          </p:cNvCxnSpPr>
          <p:nvPr/>
        </p:nvCxnSpPr>
        <p:spPr>
          <a:xfrm>
            <a:off x="6215443" y="1101164"/>
            <a:ext cx="0" cy="435771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reeform 11">
            <a:extLst>
              <a:ext uri="{FF2B5EF4-FFF2-40B4-BE49-F238E27FC236}">
                <a16:creationId xmlns:a16="http://schemas.microsoft.com/office/drawing/2014/main" id="{E54DCFB7-8317-1E4A-BB2E-2441ED83479D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569628" y="2315023"/>
            <a:ext cx="564066" cy="562384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1">
            <a:extLst>
              <a:ext uri="{FF2B5EF4-FFF2-40B4-BE49-F238E27FC236}">
                <a16:creationId xmlns:a16="http://schemas.microsoft.com/office/drawing/2014/main" id="{68F19567-A176-CA4C-A978-B8D397D6EA87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23709" y="2205725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1">
            <a:extLst>
              <a:ext uri="{FF2B5EF4-FFF2-40B4-BE49-F238E27FC236}">
                <a16:creationId xmlns:a16="http://schemas.microsoft.com/office/drawing/2014/main" id="{8B7D5516-9174-9640-ABFA-731ED9B56FFB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559279" y="1806273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5AFE95A-3ECC-1E45-A027-7AEED4D9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929781" y="1928122"/>
            <a:ext cx="482340" cy="48234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DD55F69-BAF2-4E49-B2E7-A82BCB081506}"/>
              </a:ext>
            </a:extLst>
          </p:cNvPr>
          <p:cNvGrpSpPr/>
          <p:nvPr/>
        </p:nvGrpSpPr>
        <p:grpSpPr>
          <a:xfrm>
            <a:off x="6822441" y="1627451"/>
            <a:ext cx="1238335" cy="1133559"/>
            <a:chOff x="6468964" y="2100549"/>
            <a:chExt cx="1140499" cy="104400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B72D0BF-FC4B-9C46-9AB9-21E2D8FC9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7520" y="2100549"/>
              <a:ext cx="1044000" cy="1044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87D444D3-E5EF-5149-9122-FC1C8148D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8964" y="2253647"/>
              <a:ext cx="519501" cy="517952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30551CD3-BDF1-CC49-B052-E7D6FE322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5799" y="2561687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EBFBAAB7-935A-3843-8AD3-74250F9E6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4670" y="2162010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7181370C-0E20-B349-8DB7-7A21ADE1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0816" y="2408472"/>
              <a:ext cx="384938" cy="38493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E047773-C12F-FB42-B734-F1EFD99DE859}"/>
              </a:ext>
            </a:extLst>
          </p:cNvPr>
          <p:cNvGrpSpPr/>
          <p:nvPr/>
        </p:nvGrpSpPr>
        <p:grpSpPr>
          <a:xfrm>
            <a:off x="1618561" y="3315276"/>
            <a:ext cx="3745592" cy="291281"/>
            <a:chOff x="2170494" y="3596967"/>
            <a:chExt cx="3449667" cy="26826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AD534C-9CC6-DC4C-9FB5-AD407A5CE8E4}"/>
                </a:ext>
              </a:extLst>
            </p:cNvPr>
            <p:cNvSpPr/>
            <p:nvPr/>
          </p:nvSpPr>
          <p:spPr>
            <a:xfrm>
              <a:off x="2170494" y="3596967"/>
              <a:ext cx="3449667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215CD7B-87F9-C243-805E-F62EE376ED83}"/>
                </a:ext>
              </a:extLst>
            </p:cNvPr>
            <p:cNvGrpSpPr/>
            <p:nvPr/>
          </p:nvGrpSpPr>
          <p:grpSpPr>
            <a:xfrm>
              <a:off x="2170494" y="3596967"/>
              <a:ext cx="3276265" cy="268268"/>
              <a:chOff x="2170494" y="3451827"/>
              <a:chExt cx="3276265" cy="26826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48B0CA-8114-9542-A9C2-69A5BFCA9A1F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309C96AE-21D6-D544-8160-0995CD593F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价格低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96A35946-E612-B540-8013-583D7755E018}"/>
                  </a:ext>
                </a:extLst>
              </p:cNvPr>
              <p:cNvSpPr txBox="1"/>
              <p:nvPr/>
            </p:nvSpPr>
            <p:spPr>
              <a:xfrm>
                <a:off x="2978010" y="3472548"/>
                <a:ext cx="2468749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望闻问切，不需要借助仪器检查，价格低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15BA09-4FD3-D24D-A939-D2DC979C8F39}"/>
              </a:ext>
            </a:extLst>
          </p:cNvPr>
          <p:cNvGrpSpPr/>
          <p:nvPr/>
        </p:nvGrpSpPr>
        <p:grpSpPr>
          <a:xfrm>
            <a:off x="1618561" y="3810965"/>
            <a:ext cx="3745592" cy="290722"/>
            <a:chOff x="2170494" y="3850298"/>
            <a:chExt cx="3449667" cy="2677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6A164D4-6A70-334E-98A8-503F8F16AD9A}"/>
                </a:ext>
              </a:extLst>
            </p:cNvPr>
            <p:cNvSpPr/>
            <p:nvPr/>
          </p:nvSpPr>
          <p:spPr>
            <a:xfrm>
              <a:off x="2315563" y="3850298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CF4648-872F-6741-9F44-6A693599D374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ontent Placeholder 2">
              <a:extLst>
                <a:ext uri="{FF2B5EF4-FFF2-40B4-BE49-F238E27FC236}">
                  <a16:creationId xmlns:a16="http://schemas.microsoft.com/office/drawing/2014/main" id="{5B235134-2EAB-3B44-8EAC-96084211407B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TextBox 8">
              <a:extLst>
                <a:ext uri="{FF2B5EF4-FFF2-40B4-BE49-F238E27FC236}">
                  <a16:creationId xmlns:a16="http://schemas.microsoft.com/office/drawing/2014/main" id="{E97154D5-8EBA-D545-A954-D46DCCFFE1DF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不需要手术，对机体损伤微乎其微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76B1CC-9234-A943-8D54-736A28A6B153}"/>
              </a:ext>
            </a:extLst>
          </p:cNvPr>
          <p:cNvGrpSpPr/>
          <p:nvPr/>
        </p:nvGrpSpPr>
        <p:grpSpPr>
          <a:xfrm>
            <a:off x="1618561" y="4331316"/>
            <a:ext cx="3745592" cy="290722"/>
            <a:chOff x="2170494" y="4271481"/>
            <a:chExt cx="3449667" cy="267753"/>
          </a:xfrm>
        </p:grpSpPr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2D201A-2E16-5742-9ACE-1149ACAC4187}"/>
                </a:ext>
              </a:extLst>
            </p:cNvPr>
            <p:cNvSpPr/>
            <p:nvPr/>
          </p:nvSpPr>
          <p:spPr>
            <a:xfrm>
              <a:off x="2315563" y="4271481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16AAF47-A3B3-1446-8F60-5D1CB321B91A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Content Placeholder 2">
              <a:extLst>
                <a:ext uri="{FF2B5EF4-FFF2-40B4-BE49-F238E27FC236}">
                  <a16:creationId xmlns:a16="http://schemas.microsoft.com/office/drawing/2014/main" id="{89B4CABB-A1A4-3C49-92FF-450D5D4F84A5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CE67D585-7319-8347-B8B2-6FAE43B9C530}"/>
                </a:ext>
              </a:extLst>
            </p:cNvPr>
            <p:cNvSpPr txBox="1"/>
            <p:nvPr/>
          </p:nvSpPr>
          <p:spPr>
            <a:xfrm>
              <a:off x="2995134" y="4297634"/>
              <a:ext cx="2624839" cy="226768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只要辨证论治，配伍得当，中药几乎无副作用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Rectangle 50">
            <a:extLst>
              <a:ext uri="{FF2B5EF4-FFF2-40B4-BE49-F238E27FC236}">
                <a16:creationId xmlns:a16="http://schemas.microsoft.com/office/drawing/2014/main" id="{4E54F777-52DD-A541-AE46-02CB8825BD4A}"/>
              </a:ext>
            </a:extLst>
          </p:cNvPr>
          <p:cNvSpPr/>
          <p:nvPr/>
        </p:nvSpPr>
        <p:spPr>
          <a:xfrm>
            <a:off x="1618561" y="4842873"/>
            <a:ext cx="3745592" cy="61600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1415A921-FE81-2445-9ECC-6CA80203A303}"/>
              </a:ext>
            </a:extLst>
          </p:cNvPr>
          <p:cNvSpPr/>
          <p:nvPr/>
        </p:nvSpPr>
        <p:spPr>
          <a:xfrm>
            <a:off x="1618561" y="4842875"/>
            <a:ext cx="895788" cy="290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B2CDE62-4FAC-D245-9FC8-C20E87C17EBE}"/>
              </a:ext>
            </a:extLst>
          </p:cNvPr>
          <p:cNvSpPr txBox="1">
            <a:spLocks/>
          </p:cNvSpPr>
          <p:nvPr/>
        </p:nvSpPr>
        <p:spPr>
          <a:xfrm>
            <a:off x="1626406" y="4853369"/>
            <a:ext cx="785715" cy="2673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治疗彻底</a:t>
            </a:r>
            <a:endParaRPr lang="en-US" altLang="zh-CN" sz="1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8">
            <a:extLst>
              <a:ext uri="{FF2B5EF4-FFF2-40B4-BE49-F238E27FC236}">
                <a16:creationId xmlns:a16="http://schemas.microsoft.com/office/drawing/2014/main" id="{1EE02F36-41A6-E145-8921-532E16402BBE}"/>
              </a:ext>
            </a:extLst>
          </p:cNvPr>
          <p:cNvSpPr txBox="1"/>
          <p:nvPr/>
        </p:nvSpPr>
        <p:spPr>
          <a:xfrm>
            <a:off x="2513740" y="4853369"/>
            <a:ext cx="285021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注重整体的调养，治病的同时增加抵抗力，使患者尽快恢复或者自愈，且愈后稳定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E9CF829-F045-534A-A45F-D9299AC754AB}"/>
              </a:ext>
            </a:extLst>
          </p:cNvPr>
          <p:cNvGrpSpPr/>
          <p:nvPr/>
        </p:nvGrpSpPr>
        <p:grpSpPr>
          <a:xfrm>
            <a:off x="7031927" y="3318321"/>
            <a:ext cx="3984224" cy="291281"/>
            <a:chOff x="2170494" y="3596967"/>
            <a:chExt cx="3669446" cy="268268"/>
          </a:xfrm>
        </p:grpSpPr>
        <p:sp>
          <p:nvSpPr>
            <p:cNvPr id="100" name="Rectangle 31">
              <a:extLst>
                <a:ext uri="{FF2B5EF4-FFF2-40B4-BE49-F238E27FC236}">
                  <a16:creationId xmlns:a16="http://schemas.microsoft.com/office/drawing/2014/main" id="{5EBA66A3-9B77-EC44-A4A6-36CE153D3D94}"/>
                </a:ext>
              </a:extLst>
            </p:cNvPr>
            <p:cNvSpPr/>
            <p:nvPr/>
          </p:nvSpPr>
          <p:spPr>
            <a:xfrm>
              <a:off x="2170494" y="3596967"/>
              <a:ext cx="3669446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2E8B196-BC12-124C-A3C8-C286F5E6EABC}"/>
                </a:ext>
              </a:extLst>
            </p:cNvPr>
            <p:cNvGrpSpPr/>
            <p:nvPr/>
          </p:nvGrpSpPr>
          <p:grpSpPr>
            <a:xfrm>
              <a:off x="2170494" y="3596967"/>
              <a:ext cx="3669446" cy="268268"/>
              <a:chOff x="2170494" y="3451827"/>
              <a:chExt cx="3669446" cy="268268"/>
            </a:xfrm>
          </p:grpSpPr>
          <p:sp>
            <p:nvSpPr>
              <p:cNvPr id="102" name="Rectangle 32">
                <a:extLst>
                  <a:ext uri="{FF2B5EF4-FFF2-40B4-BE49-F238E27FC236}">
                    <a16:creationId xmlns:a16="http://schemas.microsoft.com/office/drawing/2014/main" id="{BDDD96D1-3C96-3249-9626-1DEA787F07FC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6EFB3D80-F90D-0143-80D9-E1232BC5C7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价格高昂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TextBox 8">
                <a:extLst>
                  <a:ext uri="{FF2B5EF4-FFF2-40B4-BE49-F238E27FC236}">
                    <a16:creationId xmlns:a16="http://schemas.microsoft.com/office/drawing/2014/main" id="{A77BF5B5-7419-8B43-B077-6928166BFBB9}"/>
                  </a:ext>
                </a:extLst>
              </p:cNvPr>
              <p:cNvSpPr txBox="1"/>
              <p:nvPr/>
            </p:nvSpPr>
            <p:spPr>
              <a:xfrm>
                <a:off x="2978010" y="3480027"/>
                <a:ext cx="2861930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诊断基本依靠医疗仪器，药品进口导致医疗费用高昂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6EF3E50-2B4C-1D45-9105-B7279CF41CCE}"/>
              </a:ext>
            </a:extLst>
          </p:cNvPr>
          <p:cNvGrpSpPr/>
          <p:nvPr/>
        </p:nvGrpSpPr>
        <p:grpSpPr>
          <a:xfrm>
            <a:off x="7031927" y="3814011"/>
            <a:ext cx="3974187" cy="290722"/>
            <a:chOff x="2170494" y="3850298"/>
            <a:chExt cx="3660202" cy="267753"/>
          </a:xfrm>
        </p:grpSpPr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399AA12F-B7FB-B941-9222-F12A29DF278A}"/>
                </a:ext>
              </a:extLst>
            </p:cNvPr>
            <p:cNvSpPr/>
            <p:nvPr/>
          </p:nvSpPr>
          <p:spPr>
            <a:xfrm>
              <a:off x="2315562" y="3850298"/>
              <a:ext cx="3515134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B7E36340-5957-B248-9005-2AADB4274AAC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B1826ACA-A52A-814C-887F-DB6EED6ED8CD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8059CCA2-7975-EE47-B04C-83E36284D7A6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通过手术治疗，对机体损伤大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C11EB7D-681E-194E-8007-FD44AACD7379}"/>
              </a:ext>
            </a:extLst>
          </p:cNvPr>
          <p:cNvGrpSpPr/>
          <p:nvPr/>
        </p:nvGrpSpPr>
        <p:grpSpPr>
          <a:xfrm>
            <a:off x="7031927" y="4331316"/>
            <a:ext cx="3984224" cy="611895"/>
            <a:chOff x="2170494" y="4268676"/>
            <a:chExt cx="3669446" cy="563551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702F0B0A-14F9-C541-A342-49492B9C90FD}"/>
                </a:ext>
              </a:extLst>
            </p:cNvPr>
            <p:cNvSpPr/>
            <p:nvPr/>
          </p:nvSpPr>
          <p:spPr>
            <a:xfrm>
              <a:off x="2170494" y="4271480"/>
              <a:ext cx="3669446" cy="56074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88C6DF43-2FF2-984B-88EC-98243F95C91F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3C0F680-5920-3242-971A-31C0B4DE358E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TextBox 8">
              <a:extLst>
                <a:ext uri="{FF2B5EF4-FFF2-40B4-BE49-F238E27FC236}">
                  <a16:creationId xmlns:a16="http://schemas.microsoft.com/office/drawing/2014/main" id="{FA26F011-20D7-B54D-A8A7-4EE8D04C4E31}"/>
                </a:ext>
              </a:extLst>
            </p:cNvPr>
            <p:cNvSpPr txBox="1"/>
            <p:nvPr/>
          </p:nvSpPr>
          <p:spPr>
            <a:xfrm>
              <a:off x="2994948" y="4268676"/>
              <a:ext cx="2481465" cy="48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长期服西药，会产生抗药性、依赖性、致癌致畸等，对病患造成不可修复的伤害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C5ACEA62-8582-BB44-ACA4-AC23C7103117}"/>
              </a:ext>
            </a:extLst>
          </p:cNvPr>
          <p:cNvGrpSpPr/>
          <p:nvPr/>
        </p:nvGrpSpPr>
        <p:grpSpPr>
          <a:xfrm>
            <a:off x="7031927" y="5108326"/>
            <a:ext cx="3971267" cy="620392"/>
            <a:chOff x="2170494" y="4926241"/>
            <a:chExt cx="3657513" cy="571377"/>
          </a:xfrm>
        </p:grpSpPr>
        <p:sp>
          <p:nvSpPr>
            <p:cNvPr id="123" name="Rectangle 50">
              <a:extLst>
                <a:ext uri="{FF2B5EF4-FFF2-40B4-BE49-F238E27FC236}">
                  <a16:creationId xmlns:a16="http://schemas.microsoft.com/office/drawing/2014/main" id="{B1BC849E-1B62-8847-AB42-B734D25994C4}"/>
                </a:ext>
              </a:extLst>
            </p:cNvPr>
            <p:cNvSpPr/>
            <p:nvPr/>
          </p:nvSpPr>
          <p:spPr>
            <a:xfrm>
              <a:off x="2170494" y="4926241"/>
              <a:ext cx="3657513" cy="57137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51">
              <a:extLst>
                <a:ext uri="{FF2B5EF4-FFF2-40B4-BE49-F238E27FC236}">
                  <a16:creationId xmlns:a16="http://schemas.microsoft.com/office/drawing/2014/main" id="{E72BB6E4-7B49-2E46-997C-FEEF8E103C49}"/>
                </a:ext>
              </a:extLst>
            </p:cNvPr>
            <p:cNvSpPr/>
            <p:nvPr/>
          </p:nvSpPr>
          <p:spPr>
            <a:xfrm>
              <a:off x="2170494" y="4934117"/>
              <a:ext cx="825015" cy="2677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8A6CF7F5-2EFD-D642-98F9-676113D2386B}"/>
                </a:ext>
              </a:extLst>
            </p:cNvPr>
            <p:cNvSpPr txBox="1">
              <a:spLocks/>
            </p:cNvSpPr>
            <p:nvPr/>
          </p:nvSpPr>
          <p:spPr>
            <a:xfrm>
              <a:off x="2177719" y="4944724"/>
              <a:ext cx="876592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治标不治本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TextBox 8">
              <a:extLst>
                <a:ext uri="{FF2B5EF4-FFF2-40B4-BE49-F238E27FC236}">
                  <a16:creationId xmlns:a16="http://schemas.microsoft.com/office/drawing/2014/main" id="{D0AE1AF2-AE65-A44F-BA57-C6273845EA88}"/>
                </a:ext>
              </a:extLst>
            </p:cNvPr>
            <p:cNvSpPr txBox="1"/>
            <p:nvPr/>
          </p:nvSpPr>
          <p:spPr>
            <a:xfrm>
              <a:off x="2994947" y="4935908"/>
              <a:ext cx="2786315" cy="485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注重整体的调养，治病的同时增加抵抗力，使患者尽快恢复或者自愈，且愈后稳定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84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9897279-BF3A-CE41-A67B-3C97115D7113}"/>
              </a:ext>
            </a:extLst>
          </p:cNvPr>
          <p:cNvGrpSpPr/>
          <p:nvPr/>
        </p:nvGrpSpPr>
        <p:grpSpPr>
          <a:xfrm>
            <a:off x="0" y="3381632"/>
            <a:ext cx="12193667" cy="2525174"/>
            <a:chOff x="-23093" y="3423794"/>
            <a:chExt cx="12195173" cy="2525486"/>
          </a:xfrm>
          <a:solidFill>
            <a:srgbClr val="F0F1F5"/>
          </a:solidFill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3D367A8-2E63-0F45-9E72-A30631995A76}"/>
                </a:ext>
              </a:extLst>
            </p:cNvPr>
            <p:cNvSpPr/>
            <p:nvPr/>
          </p:nvSpPr>
          <p:spPr>
            <a:xfrm>
              <a:off x="-23093" y="3613954"/>
              <a:ext cx="12195173" cy="233532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13" name="等腰三角形 110">
              <a:extLst>
                <a:ext uri="{FF2B5EF4-FFF2-40B4-BE49-F238E27FC236}">
                  <a16:creationId xmlns:a16="http://schemas.microsoft.com/office/drawing/2014/main" id="{DE01B8F6-0C1B-FB4A-83CE-F21E8AB0026D}"/>
                </a:ext>
              </a:extLst>
            </p:cNvPr>
            <p:cNvSpPr/>
            <p:nvPr/>
          </p:nvSpPr>
          <p:spPr>
            <a:xfrm>
              <a:off x="1786240" y="3423794"/>
              <a:ext cx="360040" cy="215304"/>
            </a:xfrm>
            <a:prstGeom prst="triangl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E7289E-BCDC-7A4C-B258-C16E013CBB4E}"/>
              </a:ext>
            </a:extLst>
          </p:cNvPr>
          <p:cNvGrpSpPr/>
          <p:nvPr/>
        </p:nvGrpSpPr>
        <p:grpSpPr>
          <a:xfrm>
            <a:off x="3081092" y="1561757"/>
            <a:ext cx="854851" cy="1243477"/>
            <a:chOff x="2047589" y="1476838"/>
            <a:chExt cx="854851" cy="1243477"/>
          </a:xfrm>
        </p:grpSpPr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C6085DA6-0A33-BA43-815D-ACC5DAE0EC87}"/>
                </a:ext>
              </a:extLst>
            </p:cNvPr>
            <p:cNvSpPr/>
            <p:nvPr/>
          </p:nvSpPr>
          <p:spPr>
            <a:xfrm>
              <a:off x="204758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FB7936F-BC27-E246-BEC7-DC81117C6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14" r="9663" b="41408"/>
            <a:stretch/>
          </p:blipFill>
          <p:spPr>
            <a:xfrm>
              <a:off x="2067721" y="2525256"/>
              <a:ext cx="834719" cy="19505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F0A7B04C-9D57-BD4E-ACDB-EDA603FFD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033"/>
            <a:stretch/>
          </p:blipFill>
          <p:spPr>
            <a:xfrm>
              <a:off x="2129936" y="1554621"/>
              <a:ext cx="704314" cy="690582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668C4C-A681-5E4B-9BF5-2DBC71697679}"/>
              </a:ext>
            </a:extLst>
          </p:cNvPr>
          <p:cNvGrpSpPr/>
          <p:nvPr/>
        </p:nvGrpSpPr>
        <p:grpSpPr>
          <a:xfrm>
            <a:off x="5512210" y="1561757"/>
            <a:ext cx="1417320" cy="1315224"/>
            <a:chOff x="3779277" y="1476838"/>
            <a:chExt cx="1417320" cy="1315224"/>
          </a:xfrm>
        </p:grpSpPr>
        <p:sp>
          <p:nvSpPr>
            <p:cNvPr id="55" name="Rectangle: Rounded Corners 9">
              <a:extLst>
                <a:ext uri="{FF2B5EF4-FFF2-40B4-BE49-F238E27FC236}">
                  <a16:creationId xmlns:a16="http://schemas.microsoft.com/office/drawing/2014/main" id="{A065E61E-EAC4-8741-95E9-1BA6B2519B39}"/>
                </a:ext>
              </a:extLst>
            </p:cNvPr>
            <p:cNvSpPr/>
            <p:nvPr/>
          </p:nvSpPr>
          <p:spPr>
            <a:xfrm>
              <a:off x="390305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4158686-AC11-0242-863B-BC896544D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68" t="15376" r="32427" b="38124"/>
            <a:stretch/>
          </p:blipFill>
          <p:spPr>
            <a:xfrm>
              <a:off x="3970550" y="1542151"/>
              <a:ext cx="718806" cy="7094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0AE05F-AA47-CC47-9361-69702CFDE2B7}"/>
                </a:ext>
              </a:extLst>
            </p:cNvPr>
            <p:cNvSpPr txBox="1"/>
            <p:nvPr/>
          </p:nvSpPr>
          <p:spPr>
            <a:xfrm>
              <a:off x="377927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平安好医生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6301E1-962D-EB4B-86DE-73A58B92AEC8}"/>
              </a:ext>
            </a:extLst>
          </p:cNvPr>
          <p:cNvGrpSpPr/>
          <p:nvPr/>
        </p:nvGrpSpPr>
        <p:grpSpPr>
          <a:xfrm>
            <a:off x="8024270" y="1561757"/>
            <a:ext cx="1417320" cy="1315224"/>
            <a:chOff x="5614117" y="1476838"/>
            <a:chExt cx="1417320" cy="1315224"/>
          </a:xfrm>
        </p:grpSpPr>
        <p:sp>
          <p:nvSpPr>
            <p:cNvPr id="60" name="Rectangle: Rounded Corners 9">
              <a:extLst>
                <a:ext uri="{FF2B5EF4-FFF2-40B4-BE49-F238E27FC236}">
                  <a16:creationId xmlns:a16="http://schemas.microsoft.com/office/drawing/2014/main" id="{B1E46840-8318-484A-932A-256C1C770D77}"/>
                </a:ext>
              </a:extLst>
            </p:cNvPr>
            <p:cNvSpPr/>
            <p:nvPr/>
          </p:nvSpPr>
          <p:spPr>
            <a:xfrm>
              <a:off x="575852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71BAB7D6-9444-474C-862A-FF98581E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506" t="17600" r="29893" b="47000"/>
            <a:stretch/>
          </p:blipFill>
          <p:spPr>
            <a:xfrm>
              <a:off x="5806473" y="1606377"/>
              <a:ext cx="721721" cy="645175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2AF2E92-CF3C-9C40-811E-755B084D53FF}"/>
                </a:ext>
              </a:extLst>
            </p:cNvPr>
            <p:cNvSpPr txBox="1"/>
            <p:nvPr/>
          </p:nvSpPr>
          <p:spPr>
            <a:xfrm>
              <a:off x="561411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好大夫在线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79043C-1C96-EA41-8558-395D3D276C0E}"/>
              </a:ext>
            </a:extLst>
          </p:cNvPr>
          <p:cNvGrpSpPr/>
          <p:nvPr/>
        </p:nvGrpSpPr>
        <p:grpSpPr>
          <a:xfrm>
            <a:off x="1711085" y="4155114"/>
            <a:ext cx="2488791" cy="1140999"/>
            <a:chOff x="3474299" y="4072549"/>
            <a:chExt cx="2488791" cy="1140999"/>
          </a:xfrm>
        </p:grpSpPr>
        <p:sp>
          <p:nvSpPr>
            <p:cNvPr id="91" name="燕尾形 90">
              <a:extLst>
                <a:ext uri="{FF2B5EF4-FFF2-40B4-BE49-F238E27FC236}">
                  <a16:creationId xmlns:a16="http://schemas.microsoft.com/office/drawing/2014/main" id="{4A2B5C6D-DB96-F941-9DED-713D6F03BB35}"/>
                </a:ext>
              </a:extLst>
            </p:cNvPr>
            <p:cNvSpPr/>
            <p:nvPr/>
          </p:nvSpPr>
          <p:spPr>
            <a:xfrm>
              <a:off x="5418462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3D9391"/>
                </a:solidFill>
              </a:endParaRPr>
            </a:p>
          </p:txBody>
        </p:sp>
        <p:sp>
          <p:nvSpPr>
            <p:cNvPr id="94" name="文本框 47">
              <a:extLst>
                <a:ext uri="{FF2B5EF4-FFF2-40B4-BE49-F238E27FC236}">
                  <a16:creationId xmlns:a16="http://schemas.microsoft.com/office/drawing/2014/main" id="{E4903518-B8E9-BA42-B79B-D93D8EECBF1B}"/>
                </a:ext>
              </a:extLst>
            </p:cNvPr>
            <p:cNvSpPr txBox="1"/>
            <p:nvPr/>
          </p:nvSpPr>
          <p:spPr>
            <a:xfrm>
              <a:off x="3492011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分析一</a:t>
              </a:r>
            </a:p>
          </p:txBody>
        </p:sp>
        <p:sp>
          <p:nvSpPr>
            <p:cNvPr id="95" name="文本框 48">
              <a:extLst>
                <a:ext uri="{FF2B5EF4-FFF2-40B4-BE49-F238E27FC236}">
                  <a16:creationId xmlns:a16="http://schemas.microsoft.com/office/drawing/2014/main" id="{3A5C7FB2-0073-D649-8DD1-0FA784601FD7}"/>
                </a:ext>
              </a:extLst>
            </p:cNvPr>
            <p:cNvSpPr txBox="1"/>
            <p:nvPr/>
          </p:nvSpPr>
          <p:spPr>
            <a:xfrm>
              <a:off x="3474299" y="4451545"/>
              <a:ext cx="1457782" cy="7620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模式大多为轻度问诊或者预约挂号。</a:t>
              </a:r>
            </a:p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AB4DBC-FD86-4A4C-A55C-8689CE12058F}"/>
              </a:ext>
            </a:extLst>
          </p:cNvPr>
          <p:cNvGrpSpPr/>
          <p:nvPr/>
        </p:nvGrpSpPr>
        <p:grpSpPr>
          <a:xfrm>
            <a:off x="4839122" y="4155114"/>
            <a:ext cx="2941352" cy="957713"/>
            <a:chOff x="2605096" y="4072549"/>
            <a:chExt cx="2941352" cy="957713"/>
          </a:xfrm>
        </p:grpSpPr>
        <p:sp>
          <p:nvSpPr>
            <p:cNvPr id="115" name="燕尾形 114">
              <a:extLst>
                <a:ext uri="{FF2B5EF4-FFF2-40B4-BE49-F238E27FC236}">
                  <a16:creationId xmlns:a16="http://schemas.microsoft.com/office/drawing/2014/main" id="{E051C9FD-04B5-7A47-B7FD-C260B9178D1C}"/>
                </a:ext>
              </a:extLst>
            </p:cNvPr>
            <p:cNvSpPr/>
            <p:nvPr/>
          </p:nvSpPr>
          <p:spPr>
            <a:xfrm>
              <a:off x="5001820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>
              <a:outerShdw dist="50800" dir="5400000" sx="1000" sy="1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16" name="文本框 47">
              <a:extLst>
                <a:ext uri="{FF2B5EF4-FFF2-40B4-BE49-F238E27FC236}">
                  <a16:creationId xmlns:a16="http://schemas.microsoft.com/office/drawing/2014/main" id="{97B5AB9D-2EC6-114F-BCA6-52A7354412CB}"/>
                </a:ext>
              </a:extLst>
            </p:cNvPr>
            <p:cNvSpPr txBox="1"/>
            <p:nvPr/>
          </p:nvSpPr>
          <p:spPr>
            <a:xfrm>
              <a:off x="260509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分析二</a:t>
              </a:r>
            </a:p>
          </p:txBody>
        </p:sp>
        <p:sp>
          <p:nvSpPr>
            <p:cNvPr id="117" name="文本框 48">
              <a:extLst>
                <a:ext uri="{FF2B5EF4-FFF2-40B4-BE49-F238E27FC236}">
                  <a16:creationId xmlns:a16="http://schemas.microsoft.com/office/drawing/2014/main" id="{A1698365-8A47-4B4A-8638-DEAEE9DE5436}"/>
                </a:ext>
              </a:extLst>
            </p:cNvPr>
            <p:cNvSpPr txBox="1"/>
            <p:nvPr/>
          </p:nvSpPr>
          <p:spPr>
            <a:xfrm>
              <a:off x="2605096" y="4451545"/>
              <a:ext cx="1905458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线上诊疗无法深度，检查、手术等还需要到线下完成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496341A-C0A2-914D-B5D7-C7FB3CA0DBA7}"/>
              </a:ext>
            </a:extLst>
          </p:cNvPr>
          <p:cNvGrpSpPr/>
          <p:nvPr/>
        </p:nvGrpSpPr>
        <p:grpSpPr>
          <a:xfrm>
            <a:off x="8751210" y="4155114"/>
            <a:ext cx="2689596" cy="957713"/>
            <a:chOff x="3795206" y="4072549"/>
            <a:chExt cx="2689596" cy="957713"/>
          </a:xfrm>
        </p:grpSpPr>
        <p:sp>
          <p:nvSpPr>
            <p:cNvPr id="119" name="燕尾形 118">
              <a:extLst>
                <a:ext uri="{FF2B5EF4-FFF2-40B4-BE49-F238E27FC236}">
                  <a16:creationId xmlns:a16="http://schemas.microsoft.com/office/drawing/2014/main" id="{BE45AC57-D8B1-494D-AE5D-005E6EFC449F}"/>
                </a:ext>
              </a:extLst>
            </p:cNvPr>
            <p:cNvSpPr/>
            <p:nvPr/>
          </p:nvSpPr>
          <p:spPr>
            <a:xfrm>
              <a:off x="5940174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20" name="文本框 47">
              <a:extLst>
                <a:ext uri="{FF2B5EF4-FFF2-40B4-BE49-F238E27FC236}">
                  <a16:creationId xmlns:a16="http://schemas.microsoft.com/office/drawing/2014/main" id="{CB594257-F049-6E42-9F00-725DF0367303}"/>
                </a:ext>
              </a:extLst>
            </p:cNvPr>
            <p:cNvSpPr txBox="1"/>
            <p:nvPr/>
          </p:nvSpPr>
          <p:spPr>
            <a:xfrm>
              <a:off x="379520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分析三</a:t>
              </a:r>
            </a:p>
          </p:txBody>
        </p:sp>
        <p:sp>
          <p:nvSpPr>
            <p:cNvPr id="121" name="文本框 48">
              <a:extLst>
                <a:ext uri="{FF2B5EF4-FFF2-40B4-BE49-F238E27FC236}">
                  <a16:creationId xmlns:a16="http://schemas.microsoft.com/office/drawing/2014/main" id="{938AD1EE-011F-A045-999D-EE4FFC9C469A}"/>
                </a:ext>
              </a:extLst>
            </p:cNvPr>
            <p:cNvSpPr txBox="1"/>
            <p:nvPr/>
          </p:nvSpPr>
          <p:spPr>
            <a:xfrm>
              <a:off x="3797232" y="4422986"/>
              <a:ext cx="1457782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平台盈利模式差，目前仍未盈利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5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8D9F13B9-3985-5E43-91CB-E1BF26463EA8}"/>
              </a:ext>
            </a:extLst>
          </p:cNvPr>
          <p:cNvSpPr/>
          <p:nvPr/>
        </p:nvSpPr>
        <p:spPr>
          <a:xfrm rot="1800000">
            <a:off x="9238169" y="2552214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6830CDB-F473-5540-B642-E0A37F63FAA5}"/>
              </a:ext>
            </a:extLst>
          </p:cNvPr>
          <p:cNvSpPr/>
          <p:nvPr/>
        </p:nvSpPr>
        <p:spPr>
          <a:xfrm rot="1800000">
            <a:off x="5800638" y="2568933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D0E1D-DB39-7E4D-8272-55CABF8C518B}"/>
              </a:ext>
            </a:extLst>
          </p:cNvPr>
          <p:cNvSpPr/>
          <p:nvPr/>
        </p:nvSpPr>
        <p:spPr>
          <a:xfrm rot="1800000">
            <a:off x="2309487" y="2564478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E1E1A138-BF28-0542-85E7-D4DAEB8DF5E2}"/>
              </a:ext>
            </a:extLst>
          </p:cNvPr>
          <p:cNvSpPr txBox="1"/>
          <p:nvPr/>
        </p:nvSpPr>
        <p:spPr>
          <a:xfrm>
            <a:off x="1466281" y="1290641"/>
            <a:ext cx="86737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中医在医学领域占比在 </a:t>
            </a:r>
            <a:r>
              <a:rPr lang="en-US" altLang="zh-CN" sz="20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14.7%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A30A4DD3-A230-E340-919A-AC2E056D2800}"/>
              </a:ext>
            </a:extLst>
          </p:cNvPr>
          <p:cNvSpPr/>
          <p:nvPr/>
        </p:nvSpPr>
        <p:spPr>
          <a:xfrm>
            <a:off x="1466283" y="2070032"/>
            <a:ext cx="2201598" cy="22015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8" name="任意多边形 19">
            <a:extLst>
              <a:ext uri="{FF2B5EF4-FFF2-40B4-BE49-F238E27FC236}">
                <a16:creationId xmlns:a16="http://schemas.microsoft.com/office/drawing/2014/main" id="{AF41D7CE-15E2-994A-AAD4-7C9FB6EDB832}"/>
              </a:ext>
            </a:extLst>
          </p:cNvPr>
          <p:cNvSpPr/>
          <p:nvPr/>
        </p:nvSpPr>
        <p:spPr>
          <a:xfrm>
            <a:off x="1542593" y="2146342"/>
            <a:ext cx="2048978" cy="2048978"/>
          </a:xfrm>
          <a:custGeom>
            <a:avLst/>
            <a:gdLst>
              <a:gd name="connsiteX0" fmla="*/ 1214834 w 2429668"/>
              <a:gd name="connsiteY0" fmla="*/ 235897 h 2429668"/>
              <a:gd name="connsiteX1" fmla="*/ 235897 w 2429668"/>
              <a:gd name="connsiteY1" fmla="*/ 1214834 h 2429668"/>
              <a:gd name="connsiteX2" fmla="*/ 1214834 w 2429668"/>
              <a:gd name="connsiteY2" fmla="*/ 2193771 h 2429668"/>
              <a:gd name="connsiteX3" fmla="*/ 2193771 w 2429668"/>
              <a:gd name="connsiteY3" fmla="*/ 1214834 h 2429668"/>
              <a:gd name="connsiteX4" fmla="*/ 1214834 w 2429668"/>
              <a:gd name="connsiteY4" fmla="*/ 235897 h 2429668"/>
              <a:gd name="connsiteX5" fmla="*/ 1214834 w 2429668"/>
              <a:gd name="connsiteY5" fmla="*/ 0 h 2429668"/>
              <a:gd name="connsiteX6" fmla="*/ 2429668 w 2429668"/>
              <a:gd name="connsiteY6" fmla="*/ 1214834 h 2429668"/>
              <a:gd name="connsiteX7" fmla="*/ 1214834 w 2429668"/>
              <a:gd name="connsiteY7" fmla="*/ 2429668 h 2429668"/>
              <a:gd name="connsiteX8" fmla="*/ 0 w 2429668"/>
              <a:gd name="connsiteY8" fmla="*/ 1214834 h 2429668"/>
              <a:gd name="connsiteX9" fmla="*/ 1214834 w 2429668"/>
              <a:gd name="connsiteY9" fmla="*/ 0 h 242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9668" h="2429668">
                <a:moveTo>
                  <a:pt x="1214834" y="235897"/>
                </a:moveTo>
                <a:cubicBezTo>
                  <a:pt x="674182" y="235897"/>
                  <a:pt x="235897" y="674182"/>
                  <a:pt x="235897" y="1214834"/>
                </a:cubicBezTo>
                <a:cubicBezTo>
                  <a:pt x="235897" y="1755486"/>
                  <a:pt x="674182" y="2193771"/>
                  <a:pt x="1214834" y="2193771"/>
                </a:cubicBezTo>
                <a:cubicBezTo>
                  <a:pt x="1755486" y="2193771"/>
                  <a:pt x="2193771" y="1755486"/>
                  <a:pt x="2193771" y="1214834"/>
                </a:cubicBezTo>
                <a:cubicBezTo>
                  <a:pt x="2193771" y="674182"/>
                  <a:pt x="1755486" y="235897"/>
                  <a:pt x="1214834" y="235897"/>
                </a:cubicBezTo>
                <a:close/>
                <a:moveTo>
                  <a:pt x="1214834" y="0"/>
                </a:moveTo>
                <a:cubicBezTo>
                  <a:pt x="1885768" y="0"/>
                  <a:pt x="2429668" y="543900"/>
                  <a:pt x="2429668" y="1214834"/>
                </a:cubicBezTo>
                <a:cubicBezTo>
                  <a:pt x="2429668" y="1885768"/>
                  <a:pt x="1885768" y="2429668"/>
                  <a:pt x="1214834" y="2429668"/>
                </a:cubicBezTo>
                <a:cubicBezTo>
                  <a:pt x="543900" y="2429668"/>
                  <a:pt x="0" y="1885768"/>
                  <a:pt x="0" y="1214834"/>
                </a:cubicBezTo>
                <a:cubicBezTo>
                  <a:pt x="0" y="543900"/>
                  <a:pt x="543900" y="0"/>
                  <a:pt x="12148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235C4FF-5EE0-6241-9C1A-0F9658568BA4}"/>
              </a:ext>
            </a:extLst>
          </p:cNvPr>
          <p:cNvGrpSpPr/>
          <p:nvPr/>
        </p:nvGrpSpPr>
        <p:grpSpPr>
          <a:xfrm>
            <a:off x="1466281" y="2083284"/>
            <a:ext cx="2188347" cy="2188347"/>
            <a:chOff x="1766094" y="2627734"/>
            <a:chExt cx="2610644" cy="2610644"/>
          </a:xfrm>
        </p:grpSpPr>
        <p:sp>
          <p:nvSpPr>
            <p:cNvPr id="73" name="弧形 10">
              <a:extLst>
                <a:ext uri="{FF2B5EF4-FFF2-40B4-BE49-F238E27FC236}">
                  <a16:creationId xmlns:a16="http://schemas.microsoft.com/office/drawing/2014/main" id="{62C7D471-FE2F-B74E-BACD-DB768ED40E6B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9CD938-5DA2-A04C-86A1-0B7D75CE68BC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TextBox 30">
            <a:extLst>
              <a:ext uri="{FF2B5EF4-FFF2-40B4-BE49-F238E27FC236}">
                <a16:creationId xmlns:a16="http://schemas.microsoft.com/office/drawing/2014/main" id="{62A68731-78CE-1C4E-89C7-A22C47C1B45B}"/>
              </a:ext>
            </a:extLst>
          </p:cNvPr>
          <p:cNvSpPr txBox="1"/>
          <p:nvPr/>
        </p:nvSpPr>
        <p:spPr>
          <a:xfrm>
            <a:off x="2049016" y="4565893"/>
            <a:ext cx="10228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E2306BAE-A97B-2144-BE0C-99A1D59FE842}"/>
              </a:ext>
            </a:extLst>
          </p:cNvPr>
          <p:cNvSpPr txBox="1"/>
          <p:nvPr/>
        </p:nvSpPr>
        <p:spPr>
          <a:xfrm>
            <a:off x="5727274" y="4565893"/>
            <a:ext cx="6464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4D25BD87-BFD5-4C4B-8DB9-A4A21F649299}"/>
              </a:ext>
            </a:extLst>
          </p:cNvPr>
          <p:cNvSpPr txBox="1"/>
          <p:nvPr/>
        </p:nvSpPr>
        <p:spPr>
          <a:xfrm>
            <a:off x="9190715" y="4565893"/>
            <a:ext cx="6809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ACC52863-3F3E-544A-BA33-39E6899BFB74}"/>
              </a:ext>
            </a:extLst>
          </p:cNvPr>
          <p:cNvSpPr txBox="1"/>
          <p:nvPr/>
        </p:nvSpPr>
        <p:spPr>
          <a:xfrm>
            <a:off x="1241006" y="4977828"/>
            <a:ext cx="2663474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00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2215CC99-CEF7-C34A-93BC-E4D07D0EF573}"/>
              </a:ext>
            </a:extLst>
          </p:cNvPr>
          <p:cNvSpPr txBox="1"/>
          <p:nvPr/>
        </p:nvSpPr>
        <p:spPr>
          <a:xfrm>
            <a:off x="4550158" y="4981337"/>
            <a:ext cx="3000677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00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5EB56B45-CEB4-4E4B-ACB1-83F8526CC460}"/>
              </a:ext>
            </a:extLst>
          </p:cNvPr>
          <p:cNvSpPr txBox="1"/>
          <p:nvPr/>
        </p:nvSpPr>
        <p:spPr>
          <a:xfrm>
            <a:off x="8147040" y="4963144"/>
            <a:ext cx="2891062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7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000" dirty="0">
              <a:solidFill>
                <a:schemeClr val="tx2">
                  <a:lumMod val="7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7D98795-5645-D14A-AA49-A690DD4ECFF6}"/>
              </a:ext>
            </a:extLst>
          </p:cNvPr>
          <p:cNvGrpSpPr/>
          <p:nvPr/>
        </p:nvGrpSpPr>
        <p:grpSpPr>
          <a:xfrm>
            <a:off x="4944979" y="2070032"/>
            <a:ext cx="2201598" cy="2201598"/>
            <a:chOff x="1766094" y="2627734"/>
            <a:chExt cx="2610644" cy="2610644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4666DEA-5156-9146-9F1F-7AD27A6136A1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" name="任意多边形 19">
              <a:extLst>
                <a:ext uri="{FF2B5EF4-FFF2-40B4-BE49-F238E27FC236}">
                  <a16:creationId xmlns:a16="http://schemas.microsoft.com/office/drawing/2014/main" id="{8FA9BA19-DD3D-E449-AC5E-723A315045CE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4" name="椭圆 83">
            <a:extLst>
              <a:ext uri="{FF2B5EF4-FFF2-40B4-BE49-F238E27FC236}">
                <a16:creationId xmlns:a16="http://schemas.microsoft.com/office/drawing/2014/main" id="{E04EC5E1-08EA-2E4B-B610-DF8E2524DC76}"/>
              </a:ext>
            </a:extLst>
          </p:cNvPr>
          <p:cNvSpPr/>
          <p:nvPr/>
        </p:nvSpPr>
        <p:spPr>
          <a:xfrm>
            <a:off x="8423673" y="2076511"/>
            <a:ext cx="2188347" cy="2188347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3E308DF-A44A-DC4F-AA06-1528158F140E}"/>
              </a:ext>
            </a:extLst>
          </p:cNvPr>
          <p:cNvGrpSpPr/>
          <p:nvPr/>
        </p:nvGrpSpPr>
        <p:grpSpPr>
          <a:xfrm>
            <a:off x="8423675" y="2070032"/>
            <a:ext cx="2201598" cy="2201598"/>
            <a:chOff x="1766094" y="2627734"/>
            <a:chExt cx="2610644" cy="2610644"/>
          </a:xfrm>
        </p:grpSpPr>
        <p:sp>
          <p:nvSpPr>
            <p:cNvPr id="86" name="任意多边形 19">
              <a:extLst>
                <a:ext uri="{FF2B5EF4-FFF2-40B4-BE49-F238E27FC236}">
                  <a16:creationId xmlns:a16="http://schemas.microsoft.com/office/drawing/2014/main" id="{4CA21331-8B94-2C4A-9951-07FBE61710E6}"/>
                </a:ext>
              </a:extLst>
            </p:cNvPr>
            <p:cNvSpPr/>
            <p:nvPr/>
          </p:nvSpPr>
          <p:spPr>
            <a:xfrm>
              <a:off x="1864568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0C567DE-E040-5F4F-900C-4F5F041C6EB6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8" name="弧形 10">
            <a:extLst>
              <a:ext uri="{FF2B5EF4-FFF2-40B4-BE49-F238E27FC236}">
                <a16:creationId xmlns:a16="http://schemas.microsoft.com/office/drawing/2014/main" id="{DD4BE97B-927F-AA40-BE5E-7F4A45D943B4}"/>
              </a:ext>
            </a:extLst>
          </p:cNvPr>
          <p:cNvSpPr/>
          <p:nvPr/>
        </p:nvSpPr>
        <p:spPr>
          <a:xfrm>
            <a:off x="8560204" y="2219815"/>
            <a:ext cx="1915285" cy="1915285"/>
          </a:xfrm>
          <a:prstGeom prst="arc">
            <a:avLst>
              <a:gd name="adj1" fmla="val 16200000"/>
              <a:gd name="adj2" fmla="val 758092"/>
            </a:avLst>
          </a:prstGeom>
          <a:ln w="330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4C3FC7-80B2-434A-A587-F017B6AC36A9}"/>
              </a:ext>
            </a:extLst>
          </p:cNvPr>
          <p:cNvGrpSpPr/>
          <p:nvPr/>
        </p:nvGrpSpPr>
        <p:grpSpPr>
          <a:xfrm>
            <a:off x="4944977" y="2083284"/>
            <a:ext cx="2188347" cy="2188347"/>
            <a:chOff x="1766094" y="2627734"/>
            <a:chExt cx="2610644" cy="2610644"/>
          </a:xfrm>
        </p:grpSpPr>
        <p:sp>
          <p:nvSpPr>
            <p:cNvPr id="90" name="弧形 10">
              <a:extLst>
                <a:ext uri="{FF2B5EF4-FFF2-40B4-BE49-F238E27FC236}">
                  <a16:creationId xmlns:a16="http://schemas.microsoft.com/office/drawing/2014/main" id="{2C12661F-CD90-7243-91BF-EE7DE0B2B98C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F949CC4-1568-194A-BA16-D75AE138BABF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6" name="文本框 9">
            <a:extLst>
              <a:ext uri="{FF2B5EF4-FFF2-40B4-BE49-F238E27FC236}">
                <a16:creationId xmlns:a16="http://schemas.microsoft.com/office/drawing/2014/main" id="{C26322DB-AD39-464A-9EB8-0647630B5410}"/>
              </a:ext>
            </a:extLst>
          </p:cNvPr>
          <p:cNvSpPr txBox="1"/>
          <p:nvPr/>
        </p:nvSpPr>
        <p:spPr>
          <a:xfrm>
            <a:off x="1864193" y="2962554"/>
            <a:ext cx="1452316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54243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家</a:t>
            </a:r>
          </a:p>
        </p:txBody>
      </p:sp>
      <p:sp>
        <p:nvSpPr>
          <p:cNvPr id="97" name="文本框 9">
            <a:extLst>
              <a:ext uri="{FF2B5EF4-FFF2-40B4-BE49-F238E27FC236}">
                <a16:creationId xmlns:a16="http://schemas.microsoft.com/office/drawing/2014/main" id="{9078F36F-96D3-9548-8851-EAEE8099B4F3}"/>
              </a:ext>
            </a:extLst>
          </p:cNvPr>
          <p:cNvSpPr txBox="1"/>
          <p:nvPr/>
        </p:nvSpPr>
        <p:spPr>
          <a:xfrm>
            <a:off x="5346922" y="29845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66.4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万人</a:t>
            </a:r>
          </a:p>
        </p:txBody>
      </p:sp>
      <p:sp>
        <p:nvSpPr>
          <p:cNvPr id="98" name="文本框 9">
            <a:extLst>
              <a:ext uri="{FF2B5EF4-FFF2-40B4-BE49-F238E27FC236}">
                <a16:creationId xmlns:a16="http://schemas.microsoft.com/office/drawing/2014/main" id="{E776031D-F583-F74D-8B0A-E5EBA9D9D624}"/>
              </a:ext>
            </a:extLst>
          </p:cNvPr>
          <p:cNvSpPr txBox="1"/>
          <p:nvPr/>
        </p:nvSpPr>
        <p:spPr>
          <a:xfrm>
            <a:off x="8835023" y="29845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亿人</a:t>
            </a:r>
          </a:p>
        </p:txBody>
      </p:sp>
    </p:spTree>
    <p:extLst>
      <p:ext uri="{BB962C8B-B14F-4D97-AF65-F5344CB8AC3E}">
        <p14:creationId xmlns:p14="http://schemas.microsoft.com/office/powerpoint/2010/main" val="308665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691CCBE-326C-BC4C-AEFB-8F774F627D2C}"/>
              </a:ext>
            </a:extLst>
          </p:cNvPr>
          <p:cNvGrpSpPr/>
          <p:nvPr/>
        </p:nvGrpSpPr>
        <p:grpSpPr>
          <a:xfrm>
            <a:off x="1348469" y="1173112"/>
            <a:ext cx="9374950" cy="4473857"/>
            <a:chOff x="695325" y="1206488"/>
            <a:chExt cx="10801350" cy="515455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439D969-14D0-E045-B3E7-861858D639A1}"/>
                </a:ext>
              </a:extLst>
            </p:cNvPr>
            <p:cNvGrpSpPr/>
            <p:nvPr/>
          </p:nvGrpSpPr>
          <p:grpSpPr>
            <a:xfrm>
              <a:off x="10994104" y="1206489"/>
              <a:ext cx="502571" cy="5154554"/>
              <a:chOff x="10994103" y="1484783"/>
              <a:chExt cx="502571" cy="4824537"/>
            </a:xfrm>
          </p:grpSpPr>
          <p:sp>
            <p:nvSpPr>
              <p:cNvPr id="53" name="等腰三角形 6">
                <a:extLst>
                  <a:ext uri="{FF2B5EF4-FFF2-40B4-BE49-F238E27FC236}">
                    <a16:creationId xmlns:a16="http://schemas.microsoft.com/office/drawing/2014/main" id="{7D553C03-1E11-1B4E-A158-E6D0F6CE5C4E}"/>
                  </a:ext>
                </a:extLst>
              </p:cNvPr>
              <p:cNvSpPr/>
              <p:nvPr/>
            </p:nvSpPr>
            <p:spPr>
              <a:xfrm rot="16200000" flipH="1">
                <a:off x="10693937" y="1784949"/>
                <a:ext cx="1102903" cy="502571"/>
              </a:xfrm>
              <a:custGeom>
                <a:avLst/>
                <a:gdLst>
                  <a:gd name="connsiteX0" fmla="*/ 0 w 693325"/>
                  <a:gd name="connsiteY0" fmla="*/ 728790 h 728790"/>
                  <a:gd name="connsiteX1" fmla="*/ 693325 w 693325"/>
                  <a:gd name="connsiteY1" fmla="*/ 0 h 728790"/>
                  <a:gd name="connsiteX2" fmla="*/ 693325 w 693325"/>
                  <a:gd name="connsiteY2" fmla="*/ 728790 h 728790"/>
                  <a:gd name="connsiteX3" fmla="*/ 0 w 693325"/>
                  <a:gd name="connsiteY3" fmla="*/ 728790 h 728790"/>
                  <a:gd name="connsiteX0" fmla="*/ 0 w 1102903"/>
                  <a:gd name="connsiteY0" fmla="*/ 500190 h 500190"/>
                  <a:gd name="connsiteX1" fmla="*/ 1102903 w 1102903"/>
                  <a:gd name="connsiteY1" fmla="*/ 0 h 500190"/>
                  <a:gd name="connsiteX2" fmla="*/ 693325 w 1102903"/>
                  <a:gd name="connsiteY2" fmla="*/ 500190 h 500190"/>
                  <a:gd name="connsiteX3" fmla="*/ 0 w 1102903"/>
                  <a:gd name="connsiteY3" fmla="*/ 500190 h 500190"/>
                  <a:gd name="connsiteX0" fmla="*/ 0 w 1102903"/>
                  <a:gd name="connsiteY0" fmla="*/ 500190 h 502571"/>
                  <a:gd name="connsiteX1" fmla="*/ 1102903 w 1102903"/>
                  <a:gd name="connsiteY1" fmla="*/ 0 h 502571"/>
                  <a:gd name="connsiteX2" fmla="*/ 729047 w 1102903"/>
                  <a:gd name="connsiteY2" fmla="*/ 502571 h 502571"/>
                  <a:gd name="connsiteX3" fmla="*/ 0 w 1102903"/>
                  <a:gd name="connsiteY3" fmla="*/ 500190 h 50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03" h="502571">
                    <a:moveTo>
                      <a:pt x="0" y="500190"/>
                    </a:moveTo>
                    <a:lnTo>
                      <a:pt x="1102903" y="0"/>
                    </a:lnTo>
                    <a:lnTo>
                      <a:pt x="729047" y="502571"/>
                    </a:lnTo>
                    <a:lnTo>
                      <a:pt x="0" y="50019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5" name="直接连接符 54">
                <a:extLst>
                  <a:ext uri="{FF2B5EF4-FFF2-40B4-BE49-F238E27FC236}">
                    <a16:creationId xmlns:a16="http://schemas.microsoft.com/office/drawing/2014/main" id="{DB616224-9022-C24F-B780-A456186B68C6}"/>
                  </a:ext>
                </a:extLst>
              </p:cNvPr>
              <p:cNvCxnSpPr/>
              <p:nvPr/>
            </p:nvCxnSpPr>
            <p:spPr>
              <a:xfrm flipH="1">
                <a:off x="11001690" y="2578162"/>
                <a:ext cx="1" cy="37311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1FE07A6-9743-7240-841A-DFC72FA74C4D}"/>
                </a:ext>
              </a:extLst>
            </p:cNvPr>
            <p:cNvGrpSpPr/>
            <p:nvPr/>
          </p:nvGrpSpPr>
          <p:grpSpPr>
            <a:xfrm>
              <a:off x="695325" y="1206489"/>
              <a:ext cx="502571" cy="5116078"/>
              <a:chOff x="695325" y="1484783"/>
              <a:chExt cx="502571" cy="5154554"/>
            </a:xfrm>
          </p:grpSpPr>
          <p:sp>
            <p:nvSpPr>
              <p:cNvPr id="67" name="等腰三角形 6">
                <a:extLst>
                  <a:ext uri="{FF2B5EF4-FFF2-40B4-BE49-F238E27FC236}">
                    <a16:creationId xmlns:a16="http://schemas.microsoft.com/office/drawing/2014/main" id="{69DB88F7-99A1-7B47-BB27-0D766B145320}"/>
                  </a:ext>
                </a:extLst>
              </p:cNvPr>
              <p:cNvSpPr/>
              <p:nvPr/>
            </p:nvSpPr>
            <p:spPr>
              <a:xfrm rot="5400000">
                <a:off x="395159" y="1784949"/>
                <a:ext cx="1102903" cy="502571"/>
              </a:xfrm>
              <a:custGeom>
                <a:avLst/>
                <a:gdLst>
                  <a:gd name="connsiteX0" fmla="*/ 0 w 693325"/>
                  <a:gd name="connsiteY0" fmla="*/ 728790 h 728790"/>
                  <a:gd name="connsiteX1" fmla="*/ 693325 w 693325"/>
                  <a:gd name="connsiteY1" fmla="*/ 0 h 728790"/>
                  <a:gd name="connsiteX2" fmla="*/ 693325 w 693325"/>
                  <a:gd name="connsiteY2" fmla="*/ 728790 h 728790"/>
                  <a:gd name="connsiteX3" fmla="*/ 0 w 693325"/>
                  <a:gd name="connsiteY3" fmla="*/ 728790 h 728790"/>
                  <a:gd name="connsiteX0" fmla="*/ 0 w 1102903"/>
                  <a:gd name="connsiteY0" fmla="*/ 500190 h 500190"/>
                  <a:gd name="connsiteX1" fmla="*/ 1102903 w 1102903"/>
                  <a:gd name="connsiteY1" fmla="*/ 0 h 500190"/>
                  <a:gd name="connsiteX2" fmla="*/ 693325 w 1102903"/>
                  <a:gd name="connsiteY2" fmla="*/ 500190 h 500190"/>
                  <a:gd name="connsiteX3" fmla="*/ 0 w 1102903"/>
                  <a:gd name="connsiteY3" fmla="*/ 500190 h 500190"/>
                  <a:gd name="connsiteX0" fmla="*/ 0 w 1102903"/>
                  <a:gd name="connsiteY0" fmla="*/ 500190 h 502571"/>
                  <a:gd name="connsiteX1" fmla="*/ 1102903 w 1102903"/>
                  <a:gd name="connsiteY1" fmla="*/ 0 h 502571"/>
                  <a:gd name="connsiteX2" fmla="*/ 729047 w 1102903"/>
                  <a:gd name="connsiteY2" fmla="*/ 502571 h 502571"/>
                  <a:gd name="connsiteX3" fmla="*/ 0 w 1102903"/>
                  <a:gd name="connsiteY3" fmla="*/ 500190 h 50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03" h="502571">
                    <a:moveTo>
                      <a:pt x="0" y="500190"/>
                    </a:moveTo>
                    <a:lnTo>
                      <a:pt x="1102903" y="0"/>
                    </a:lnTo>
                    <a:lnTo>
                      <a:pt x="729047" y="502571"/>
                    </a:lnTo>
                    <a:lnTo>
                      <a:pt x="0" y="50019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8" name="直接连接符 12">
                <a:extLst>
                  <a:ext uri="{FF2B5EF4-FFF2-40B4-BE49-F238E27FC236}">
                    <a16:creationId xmlns:a16="http://schemas.microsoft.com/office/drawing/2014/main" id="{48447811-AC23-7347-98A2-0793D71FA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0309" y="2578162"/>
                <a:ext cx="0" cy="4061175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80BE71C-C3F4-B345-9FFA-58957617B25E}"/>
                </a:ext>
              </a:extLst>
            </p:cNvPr>
            <p:cNvGrpSpPr/>
            <p:nvPr/>
          </p:nvGrpSpPr>
          <p:grpSpPr>
            <a:xfrm>
              <a:off x="695325" y="1206488"/>
              <a:ext cx="5400675" cy="728791"/>
              <a:chOff x="695325" y="1484784"/>
              <a:chExt cx="5400675" cy="728790"/>
            </a:xfrm>
          </p:grpSpPr>
          <p:sp>
            <p:nvSpPr>
              <p:cNvPr id="72" name="五边形 71">
                <a:extLst>
                  <a:ext uri="{FF2B5EF4-FFF2-40B4-BE49-F238E27FC236}">
                    <a16:creationId xmlns:a16="http://schemas.microsoft.com/office/drawing/2014/main" id="{C807A73F-5EAE-3D48-AD88-342232245D75}"/>
                  </a:ext>
                </a:extLst>
              </p:cNvPr>
              <p:cNvSpPr/>
              <p:nvPr/>
            </p:nvSpPr>
            <p:spPr>
              <a:xfrm>
                <a:off x="695325" y="1484784"/>
                <a:ext cx="5400675" cy="728790"/>
              </a:xfrm>
              <a:prstGeom prst="homePlate">
                <a:avLst/>
              </a:prstGeom>
              <a:solidFill>
                <a:srgbClr val="459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73" name="TextBox 19">
                <a:extLst>
                  <a:ext uri="{FF2B5EF4-FFF2-40B4-BE49-F238E27FC236}">
                    <a16:creationId xmlns:a16="http://schemas.microsoft.com/office/drawing/2014/main" id="{A511C023-2FD6-8344-8CAA-012E9123D928}"/>
                  </a:ext>
                </a:extLst>
              </p:cNvPr>
              <p:cNvSpPr txBox="1"/>
              <p:nvPr/>
            </p:nvSpPr>
            <p:spPr>
              <a:xfrm>
                <a:off x="2471482" y="1597837"/>
                <a:ext cx="1848361" cy="53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端</a:t>
                </a:r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市场</a:t>
                </a: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2375BF9-D7D1-8547-BCB6-2DF01D7419A9}"/>
                </a:ext>
              </a:extLst>
            </p:cNvPr>
            <p:cNvGrpSpPr/>
            <p:nvPr/>
          </p:nvGrpSpPr>
          <p:grpSpPr>
            <a:xfrm>
              <a:off x="6096000" y="1206488"/>
              <a:ext cx="5400675" cy="728791"/>
              <a:chOff x="6095999" y="1484784"/>
              <a:chExt cx="5400675" cy="728790"/>
            </a:xfrm>
          </p:grpSpPr>
          <p:sp>
            <p:nvSpPr>
              <p:cNvPr id="75" name="五边形 74">
                <a:extLst>
                  <a:ext uri="{FF2B5EF4-FFF2-40B4-BE49-F238E27FC236}">
                    <a16:creationId xmlns:a16="http://schemas.microsoft.com/office/drawing/2014/main" id="{75E6B7DE-4B3E-964B-879D-FC8EB96DCD22}"/>
                  </a:ext>
                </a:extLst>
              </p:cNvPr>
              <p:cNvSpPr/>
              <p:nvPr/>
            </p:nvSpPr>
            <p:spPr>
              <a:xfrm flipH="1">
                <a:off x="6095999" y="1484784"/>
                <a:ext cx="5400675" cy="728790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6" name="TextBox 19">
                <a:extLst>
                  <a:ext uri="{FF2B5EF4-FFF2-40B4-BE49-F238E27FC236}">
                    <a16:creationId xmlns:a16="http://schemas.microsoft.com/office/drawing/2014/main" id="{0F34F79C-2A84-8C4C-9C1D-36D78C104E12}"/>
                  </a:ext>
                </a:extLst>
              </p:cNvPr>
              <p:cNvSpPr txBox="1"/>
              <p:nvPr/>
            </p:nvSpPr>
            <p:spPr>
              <a:xfrm>
                <a:off x="7872156" y="1597837"/>
                <a:ext cx="1848361" cy="53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端 市场</a:t>
                </a:r>
              </a:p>
            </p:txBody>
          </p:sp>
        </p:grpSp>
        <p:cxnSp>
          <p:nvCxnSpPr>
            <p:cNvPr id="89" name="直接连接符 50">
              <a:extLst>
                <a:ext uri="{FF2B5EF4-FFF2-40B4-BE49-F238E27FC236}">
                  <a16:creationId xmlns:a16="http://schemas.microsoft.com/office/drawing/2014/main" id="{6CE9A807-605E-F84F-9D45-69C3DBC0543E}"/>
                </a:ext>
              </a:extLst>
            </p:cNvPr>
            <p:cNvCxnSpPr>
              <a:cxnSpLocks/>
            </p:cNvCxnSpPr>
            <p:nvPr/>
          </p:nvCxnSpPr>
          <p:spPr>
            <a:xfrm>
              <a:off x="6103589" y="6322567"/>
              <a:ext cx="48981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58">
              <a:extLst>
                <a:ext uri="{FF2B5EF4-FFF2-40B4-BE49-F238E27FC236}">
                  <a16:creationId xmlns:a16="http://schemas.microsoft.com/office/drawing/2014/main" id="{7AD0EBE2-B400-8A47-811A-862900FAD542}"/>
                </a:ext>
              </a:extLst>
            </p:cNvPr>
            <p:cNvCxnSpPr/>
            <p:nvPr/>
          </p:nvCxnSpPr>
          <p:spPr>
            <a:xfrm>
              <a:off x="1197898" y="6322569"/>
              <a:ext cx="4898103" cy="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F42BC7C-B316-C44C-B59D-CB2AB9577FE8}"/>
                </a:ext>
              </a:extLst>
            </p:cNvPr>
            <p:cNvGrpSpPr/>
            <p:nvPr/>
          </p:nvGrpSpPr>
          <p:grpSpPr>
            <a:xfrm>
              <a:off x="1884028" y="2481356"/>
              <a:ext cx="338287" cy="354605"/>
              <a:chOff x="2071540" y="3138835"/>
              <a:chExt cx="338286" cy="354605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BD75734-053C-8841-BCEE-097CE6D5856E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TextBox 14">
                <a:extLst>
                  <a:ext uri="{FF2B5EF4-FFF2-40B4-BE49-F238E27FC236}">
                    <a16:creationId xmlns:a16="http://schemas.microsoft.com/office/drawing/2014/main" id="{2942A319-D4F9-9642-91FB-04A1AFE30F01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B6DAB026-F63F-4B43-931C-FE01B71602A8}"/>
                </a:ext>
              </a:extLst>
            </p:cNvPr>
            <p:cNvGrpSpPr/>
            <p:nvPr/>
          </p:nvGrpSpPr>
          <p:grpSpPr>
            <a:xfrm>
              <a:off x="1884028" y="3192203"/>
              <a:ext cx="338287" cy="354605"/>
              <a:chOff x="2071540" y="3138835"/>
              <a:chExt cx="338286" cy="354605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022DFDB2-3A1E-E64B-A6A9-074269EAFA0E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TextBox 14">
                <a:extLst>
                  <a:ext uri="{FF2B5EF4-FFF2-40B4-BE49-F238E27FC236}">
                    <a16:creationId xmlns:a16="http://schemas.microsoft.com/office/drawing/2014/main" id="{2A882AE4-6E10-4643-B000-A2C7F1DCCEC3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45037196-0C5B-B54D-A282-A3233B79B95A}"/>
                </a:ext>
              </a:extLst>
            </p:cNvPr>
            <p:cNvGrpSpPr/>
            <p:nvPr/>
          </p:nvGrpSpPr>
          <p:grpSpPr>
            <a:xfrm>
              <a:off x="1884028" y="3903048"/>
              <a:ext cx="338287" cy="354605"/>
              <a:chOff x="2071540" y="3138835"/>
              <a:chExt cx="338286" cy="354605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D3B52166-9C23-6B44-B324-E7B4142E3447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TextBox 14">
                <a:extLst>
                  <a:ext uri="{FF2B5EF4-FFF2-40B4-BE49-F238E27FC236}">
                    <a16:creationId xmlns:a16="http://schemas.microsoft.com/office/drawing/2014/main" id="{E280ED72-D1BC-1D42-9D58-17BEEED6914F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85E68CE6-7D97-B347-A47E-58D82CC5BD1E}"/>
                </a:ext>
              </a:extLst>
            </p:cNvPr>
            <p:cNvGrpSpPr/>
            <p:nvPr/>
          </p:nvGrpSpPr>
          <p:grpSpPr>
            <a:xfrm>
              <a:off x="1884028" y="4600644"/>
              <a:ext cx="338287" cy="354605"/>
              <a:chOff x="2071540" y="3138835"/>
              <a:chExt cx="338286" cy="354605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EA7308F9-3F00-E84E-AAF0-CAFC17C99C34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TextBox 14">
                <a:extLst>
                  <a:ext uri="{FF2B5EF4-FFF2-40B4-BE49-F238E27FC236}">
                    <a16:creationId xmlns:a16="http://schemas.microsoft.com/office/drawing/2014/main" id="{8111CCE0-6A31-544C-8D2A-9E371C7C3347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10" name="TextBox 23">
              <a:extLst>
                <a:ext uri="{FF2B5EF4-FFF2-40B4-BE49-F238E27FC236}">
                  <a16:creationId xmlns:a16="http://schemas.microsoft.com/office/drawing/2014/main" id="{BCC3A960-15A8-F348-B455-AA2D12320452}"/>
                </a:ext>
              </a:extLst>
            </p:cNvPr>
            <p:cNvSpPr txBox="1"/>
            <p:nvPr/>
          </p:nvSpPr>
          <p:spPr>
            <a:xfrm>
              <a:off x="2365266" y="2532748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学术交流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TextBox 23">
              <a:extLst>
                <a:ext uri="{FF2B5EF4-FFF2-40B4-BE49-F238E27FC236}">
                  <a16:creationId xmlns:a16="http://schemas.microsoft.com/office/drawing/2014/main" id="{D251DF4A-D9D5-7142-8071-2E7302BE32D8}"/>
                </a:ext>
              </a:extLst>
            </p:cNvPr>
            <p:cNvSpPr txBox="1"/>
            <p:nvPr/>
          </p:nvSpPr>
          <p:spPr>
            <a:xfrm>
              <a:off x="2365266" y="3224202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专业智能学习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TextBox 23">
              <a:extLst>
                <a:ext uri="{FF2B5EF4-FFF2-40B4-BE49-F238E27FC236}">
                  <a16:creationId xmlns:a16="http://schemas.microsoft.com/office/drawing/2014/main" id="{F51288B8-FE82-3743-A0EC-3D4A888A454B}"/>
                </a:ext>
              </a:extLst>
            </p:cNvPr>
            <p:cNvSpPr txBox="1"/>
            <p:nvPr/>
          </p:nvSpPr>
          <p:spPr>
            <a:xfrm>
              <a:off x="2365266" y="3927312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社区交流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TextBox 23">
              <a:extLst>
                <a:ext uri="{FF2B5EF4-FFF2-40B4-BE49-F238E27FC236}">
                  <a16:creationId xmlns:a16="http://schemas.microsoft.com/office/drawing/2014/main" id="{797C8D97-AF50-F242-BD95-D7AC33CB8B64}"/>
                </a:ext>
              </a:extLst>
            </p:cNvPr>
            <p:cNvSpPr txBox="1"/>
            <p:nvPr/>
          </p:nvSpPr>
          <p:spPr>
            <a:xfrm>
              <a:off x="2365266" y="4651309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医患交流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87D3178-8D59-0F4F-A3E4-F6FA3D6C5699}"/>
                </a:ext>
              </a:extLst>
            </p:cNvPr>
            <p:cNvGrpSpPr/>
            <p:nvPr/>
          </p:nvGrpSpPr>
          <p:grpSpPr>
            <a:xfrm>
              <a:off x="1890656" y="5296386"/>
              <a:ext cx="338287" cy="354605"/>
              <a:chOff x="2071540" y="3138835"/>
              <a:chExt cx="338286" cy="354605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C5FE03C3-4BEB-B14E-9432-30940A333328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TextBox 14">
                <a:extLst>
                  <a:ext uri="{FF2B5EF4-FFF2-40B4-BE49-F238E27FC236}">
                    <a16:creationId xmlns:a16="http://schemas.microsoft.com/office/drawing/2014/main" id="{3749D5D2-4015-684B-8210-945B02BDD582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17" name="TextBox 23">
              <a:extLst>
                <a:ext uri="{FF2B5EF4-FFF2-40B4-BE49-F238E27FC236}">
                  <a16:creationId xmlns:a16="http://schemas.microsoft.com/office/drawing/2014/main" id="{E1BA4E5F-B1E0-FE4B-8A62-D8E174705687}"/>
                </a:ext>
              </a:extLst>
            </p:cNvPr>
            <p:cNvSpPr txBox="1"/>
            <p:nvPr/>
          </p:nvSpPr>
          <p:spPr>
            <a:xfrm>
              <a:off x="2371895" y="5347051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论坛讲座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CEF33590-8DBB-6F49-8572-574F6B0D512A}"/>
                </a:ext>
              </a:extLst>
            </p:cNvPr>
            <p:cNvGrpSpPr/>
            <p:nvPr/>
          </p:nvGrpSpPr>
          <p:grpSpPr>
            <a:xfrm>
              <a:off x="6914219" y="2526635"/>
              <a:ext cx="338287" cy="354605"/>
              <a:chOff x="2071540" y="3138835"/>
              <a:chExt cx="338286" cy="354605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1E46E12E-2A4E-3849-9B35-6A5CBDE3ACA5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TextBox 14">
                <a:extLst>
                  <a:ext uri="{FF2B5EF4-FFF2-40B4-BE49-F238E27FC236}">
                    <a16:creationId xmlns:a16="http://schemas.microsoft.com/office/drawing/2014/main" id="{CF8CE9CC-C9F5-BB44-9983-F05BC3DF5819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17B1D2E4-461B-044C-9DFB-C5319C7102F7}"/>
                </a:ext>
              </a:extLst>
            </p:cNvPr>
            <p:cNvGrpSpPr/>
            <p:nvPr/>
          </p:nvGrpSpPr>
          <p:grpSpPr>
            <a:xfrm>
              <a:off x="6914219" y="3237482"/>
              <a:ext cx="338287" cy="354605"/>
              <a:chOff x="2071540" y="3138835"/>
              <a:chExt cx="338286" cy="354605"/>
            </a:xfrm>
          </p:grpSpPr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69A57238-118D-6B47-A24A-CB5C0FDA9A6B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TextBox 14">
                <a:extLst>
                  <a:ext uri="{FF2B5EF4-FFF2-40B4-BE49-F238E27FC236}">
                    <a16:creationId xmlns:a16="http://schemas.microsoft.com/office/drawing/2014/main" id="{287A546B-D66C-094E-9C9F-0A2DEC47331C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31C2066F-19A0-DD49-ADED-5862673EC8B8}"/>
                </a:ext>
              </a:extLst>
            </p:cNvPr>
            <p:cNvGrpSpPr/>
            <p:nvPr/>
          </p:nvGrpSpPr>
          <p:grpSpPr>
            <a:xfrm>
              <a:off x="6914219" y="3948327"/>
              <a:ext cx="338287" cy="354605"/>
              <a:chOff x="2071540" y="3138835"/>
              <a:chExt cx="338286" cy="354605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E2F6DBD0-571A-9F41-AF0E-3F2E15E77735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TextBox 14">
                <a:extLst>
                  <a:ext uri="{FF2B5EF4-FFF2-40B4-BE49-F238E27FC236}">
                    <a16:creationId xmlns:a16="http://schemas.microsoft.com/office/drawing/2014/main" id="{6362CFC7-F6CF-3B44-95CA-9C91CE0D5640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3DEDB208-B4F9-DF40-9969-98ADCBC100E9}"/>
                </a:ext>
              </a:extLst>
            </p:cNvPr>
            <p:cNvGrpSpPr/>
            <p:nvPr/>
          </p:nvGrpSpPr>
          <p:grpSpPr>
            <a:xfrm>
              <a:off x="6914219" y="4645923"/>
              <a:ext cx="338287" cy="354605"/>
              <a:chOff x="2071540" y="3138835"/>
              <a:chExt cx="338286" cy="354605"/>
            </a:xfrm>
          </p:grpSpPr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7DAC51FC-3477-504B-9C2F-4957D8002123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TextBox 14">
                <a:extLst>
                  <a:ext uri="{FF2B5EF4-FFF2-40B4-BE49-F238E27FC236}">
                    <a16:creationId xmlns:a16="http://schemas.microsoft.com/office/drawing/2014/main" id="{440ACAA2-FC54-2E41-B6F6-5C1F6DF64F8E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30" name="TextBox 23">
              <a:extLst>
                <a:ext uri="{FF2B5EF4-FFF2-40B4-BE49-F238E27FC236}">
                  <a16:creationId xmlns:a16="http://schemas.microsoft.com/office/drawing/2014/main" id="{B0EAE4DD-7627-0F45-8055-2077ECEB48D1}"/>
                </a:ext>
              </a:extLst>
            </p:cNvPr>
            <p:cNvSpPr txBox="1"/>
            <p:nvPr/>
          </p:nvSpPr>
          <p:spPr>
            <a:xfrm>
              <a:off x="7409140" y="2550664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慢病管理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TextBox 23">
              <a:extLst>
                <a:ext uri="{FF2B5EF4-FFF2-40B4-BE49-F238E27FC236}">
                  <a16:creationId xmlns:a16="http://schemas.microsoft.com/office/drawing/2014/main" id="{B94B085D-4916-7641-84D3-94DDF4976366}"/>
                </a:ext>
              </a:extLst>
            </p:cNvPr>
            <p:cNvSpPr txBox="1"/>
            <p:nvPr/>
          </p:nvSpPr>
          <p:spPr>
            <a:xfrm>
              <a:off x="7409140" y="3242118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护理养生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TextBox 23">
              <a:extLst>
                <a:ext uri="{FF2B5EF4-FFF2-40B4-BE49-F238E27FC236}">
                  <a16:creationId xmlns:a16="http://schemas.microsoft.com/office/drawing/2014/main" id="{976CD052-BD9F-5E4E-A138-023107C68A9D}"/>
                </a:ext>
              </a:extLst>
            </p:cNvPr>
            <p:cNvSpPr txBox="1"/>
            <p:nvPr/>
          </p:nvSpPr>
          <p:spPr>
            <a:xfrm>
              <a:off x="7409140" y="3945227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健身保健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TextBox 23">
              <a:extLst>
                <a:ext uri="{FF2B5EF4-FFF2-40B4-BE49-F238E27FC236}">
                  <a16:creationId xmlns:a16="http://schemas.microsoft.com/office/drawing/2014/main" id="{FC824613-5CA3-7E4D-9A9A-F3C82A78C44A}"/>
                </a:ext>
              </a:extLst>
            </p:cNvPr>
            <p:cNvSpPr txBox="1"/>
            <p:nvPr/>
          </p:nvSpPr>
          <p:spPr>
            <a:xfrm>
              <a:off x="7409140" y="4669225"/>
              <a:ext cx="3186568" cy="30001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疾病学习、交流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5B9E4BCF-6C96-C843-8FCB-EA5216E6BF6F}"/>
                </a:ext>
              </a:extLst>
            </p:cNvPr>
            <p:cNvGrpSpPr/>
            <p:nvPr/>
          </p:nvGrpSpPr>
          <p:grpSpPr>
            <a:xfrm>
              <a:off x="6920847" y="5341665"/>
              <a:ext cx="338287" cy="354605"/>
              <a:chOff x="2071540" y="3138835"/>
              <a:chExt cx="338286" cy="354605"/>
            </a:xfrm>
          </p:grpSpPr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7628D8D2-1CE6-E84E-AF32-579C05060101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TextBox 14">
                <a:extLst>
                  <a:ext uri="{FF2B5EF4-FFF2-40B4-BE49-F238E27FC236}">
                    <a16:creationId xmlns:a16="http://schemas.microsoft.com/office/drawing/2014/main" id="{CEC66A27-E1EF-AC4C-BE3F-2DBD0B30310B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37" name="TextBox 23">
              <a:extLst>
                <a:ext uri="{FF2B5EF4-FFF2-40B4-BE49-F238E27FC236}">
                  <a16:creationId xmlns:a16="http://schemas.microsoft.com/office/drawing/2014/main" id="{A30EB86A-195D-5740-9C7E-89E4B4B3DBE6}"/>
                </a:ext>
              </a:extLst>
            </p:cNvPr>
            <p:cNvSpPr txBox="1"/>
            <p:nvPr/>
          </p:nvSpPr>
          <p:spPr>
            <a:xfrm>
              <a:off x="7415767" y="5364967"/>
              <a:ext cx="3186568" cy="29299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sz="1400" dirty="0">
                  <a:solidFill>
                    <a:schemeClr val="tx2">
                      <a:lumMod val="7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健康评估、体检服务、健康档案</a:t>
              </a:r>
              <a:endParaRPr lang="en-US" altLang="zh-CN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35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箭头: 十字 26">
            <a:extLst>
              <a:ext uri="{FF2B5EF4-FFF2-40B4-BE49-F238E27FC236}">
                <a16:creationId xmlns:a16="http://schemas.microsoft.com/office/drawing/2014/main" id="{84B94E3E-4EB8-DB41-8DBC-5D0B4E83CABF}"/>
              </a:ext>
            </a:extLst>
          </p:cNvPr>
          <p:cNvSpPr/>
          <p:nvPr/>
        </p:nvSpPr>
        <p:spPr>
          <a:xfrm>
            <a:off x="4629369" y="2258749"/>
            <a:ext cx="2926856" cy="3031958"/>
          </a:xfrm>
          <a:prstGeom prst="quadArrow">
            <a:avLst>
              <a:gd name="adj1" fmla="val 937"/>
              <a:gd name="adj2" fmla="val 1969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22" name="任意多边形: 形状 27">
            <a:extLst>
              <a:ext uri="{FF2B5EF4-FFF2-40B4-BE49-F238E27FC236}">
                <a16:creationId xmlns:a16="http://schemas.microsoft.com/office/drawing/2014/main" id="{FBB6239D-FBEB-0D44-B366-E87BD473BA11}"/>
              </a:ext>
            </a:extLst>
          </p:cNvPr>
          <p:cNvSpPr/>
          <p:nvPr/>
        </p:nvSpPr>
        <p:spPr>
          <a:xfrm>
            <a:off x="4629369" y="2349270"/>
            <a:ext cx="1179293" cy="1179291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277C724B-32D1-7D4E-BF95-B99DFB4CA255}"/>
              </a:ext>
            </a:extLst>
          </p:cNvPr>
          <p:cNvSpPr/>
          <p:nvPr/>
        </p:nvSpPr>
        <p:spPr>
          <a:xfrm>
            <a:off x="6383337" y="2355676"/>
            <a:ext cx="1172888" cy="1172886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4" name="任意多边形: 形状 29">
            <a:extLst>
              <a:ext uri="{FF2B5EF4-FFF2-40B4-BE49-F238E27FC236}">
                <a16:creationId xmlns:a16="http://schemas.microsoft.com/office/drawing/2014/main" id="{2019C676-5B3C-B145-90E0-6D243B93C789}"/>
              </a:ext>
            </a:extLst>
          </p:cNvPr>
          <p:cNvSpPr/>
          <p:nvPr/>
        </p:nvSpPr>
        <p:spPr>
          <a:xfrm>
            <a:off x="4629369" y="4103239"/>
            <a:ext cx="1179294" cy="1179292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prstClr val="white"/>
              </a:solidFill>
            </a:endParaRPr>
          </a:p>
        </p:txBody>
      </p:sp>
      <p:sp>
        <p:nvSpPr>
          <p:cNvPr id="25" name="任意多边形: 形状 30">
            <a:extLst>
              <a:ext uri="{FF2B5EF4-FFF2-40B4-BE49-F238E27FC236}">
                <a16:creationId xmlns:a16="http://schemas.microsoft.com/office/drawing/2014/main" id="{68F0566C-EDA2-5840-901B-83D61156D241}"/>
              </a:ext>
            </a:extLst>
          </p:cNvPr>
          <p:cNvSpPr/>
          <p:nvPr/>
        </p:nvSpPr>
        <p:spPr>
          <a:xfrm>
            <a:off x="6383337" y="4103239"/>
            <a:ext cx="1113770" cy="1113768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7" name="任意多边形: 形状 32">
            <a:extLst>
              <a:ext uri="{FF2B5EF4-FFF2-40B4-BE49-F238E27FC236}">
                <a16:creationId xmlns:a16="http://schemas.microsoft.com/office/drawing/2014/main" id="{D8A63709-F595-5548-A590-6BD4B92FC7FF}"/>
              </a:ext>
            </a:extLst>
          </p:cNvPr>
          <p:cNvSpPr/>
          <p:nvPr/>
        </p:nvSpPr>
        <p:spPr>
          <a:xfrm>
            <a:off x="4957525" y="2690366"/>
            <a:ext cx="522980" cy="458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CB2D2B-76A8-E84B-9269-B557F0D43854}"/>
              </a:ext>
            </a:extLst>
          </p:cNvPr>
          <p:cNvGrpSpPr/>
          <p:nvPr/>
        </p:nvGrpSpPr>
        <p:grpSpPr>
          <a:xfrm>
            <a:off x="7918800" y="2258749"/>
            <a:ext cx="3034639" cy="1072038"/>
            <a:chOff x="874711" y="3281953"/>
            <a:chExt cx="3034639" cy="10720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FD7B4C-16A3-5441-931A-060F2CA6E6BE}"/>
                </a:ext>
              </a:extLst>
            </p:cNvPr>
            <p:cNvSpPr/>
            <p:nvPr/>
          </p:nvSpPr>
          <p:spPr>
            <a:xfrm>
              <a:off x="874711" y="3740297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373876E-5E7B-884E-95A6-D7FAF8297CA5}"/>
                </a:ext>
              </a:extLst>
            </p:cNvPr>
            <p:cNvSpPr/>
            <p:nvPr/>
          </p:nvSpPr>
          <p:spPr>
            <a:xfrm>
              <a:off x="874712" y="3281953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智能化中医设备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068C73B-3A6A-2A4A-A54E-D79F037B0DF7}"/>
              </a:ext>
            </a:extLst>
          </p:cNvPr>
          <p:cNvGrpSpPr/>
          <p:nvPr/>
        </p:nvGrpSpPr>
        <p:grpSpPr>
          <a:xfrm>
            <a:off x="7918801" y="4225899"/>
            <a:ext cx="3034639" cy="1074386"/>
            <a:chOff x="874712" y="3344238"/>
            <a:chExt cx="3034639" cy="107438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C4D531-CDAC-E947-998F-F8D63E3B58DD}"/>
                </a:ext>
              </a:extLst>
            </p:cNvPr>
            <p:cNvSpPr/>
            <p:nvPr/>
          </p:nvSpPr>
          <p:spPr>
            <a:xfrm>
              <a:off x="874712" y="380493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643962C-1C21-0A4E-83BE-2B63B1F8D294}"/>
                </a:ext>
              </a:extLst>
            </p:cNvPr>
            <p:cNvSpPr/>
            <p:nvPr/>
          </p:nvSpPr>
          <p:spPr>
            <a:xfrm>
              <a:off x="874712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智慧中药房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52CA7-C563-D649-A41E-64BCA691628E}"/>
              </a:ext>
            </a:extLst>
          </p:cNvPr>
          <p:cNvGrpSpPr/>
          <p:nvPr/>
        </p:nvGrpSpPr>
        <p:grpSpPr>
          <a:xfrm>
            <a:off x="1254868" y="2321034"/>
            <a:ext cx="3034639" cy="1066976"/>
            <a:chOff x="892519" y="3344238"/>
            <a:chExt cx="3034639" cy="106697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6DAA18-A679-F64C-8083-A114B363EDE6}"/>
                </a:ext>
              </a:extLst>
            </p:cNvPr>
            <p:cNvSpPr/>
            <p:nvPr/>
          </p:nvSpPr>
          <p:spPr>
            <a:xfrm>
              <a:off x="892519" y="379752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44880A0-C56C-1447-8C27-267075CD0E36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智能化中医学习系统</a:t>
              </a:r>
              <a:endPara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2FE0B17-5A28-484C-98D6-255A610524B4}"/>
              </a:ext>
            </a:extLst>
          </p:cNvPr>
          <p:cNvGrpSpPr/>
          <p:nvPr/>
        </p:nvGrpSpPr>
        <p:grpSpPr>
          <a:xfrm>
            <a:off x="1237061" y="4225899"/>
            <a:ext cx="3034639" cy="1064807"/>
            <a:chOff x="874712" y="3344238"/>
            <a:chExt cx="3034639" cy="106480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5DD5ECE-574C-184F-97DB-98DD82359EF6}"/>
                </a:ext>
              </a:extLst>
            </p:cNvPr>
            <p:cNvSpPr/>
            <p:nvPr/>
          </p:nvSpPr>
          <p:spPr>
            <a:xfrm>
              <a:off x="874712" y="3795351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0A63B3B-387E-4A4B-883F-0FAD572F580A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智慧化辅助诊疗系统</a:t>
              </a:r>
            </a:p>
          </p:txBody>
        </p:sp>
      </p:grpSp>
      <p:pic>
        <p:nvPicPr>
          <p:cNvPr id="46" name="图形 45">
            <a:extLst>
              <a:ext uri="{FF2B5EF4-FFF2-40B4-BE49-F238E27FC236}">
                <a16:creationId xmlns:a16="http://schemas.microsoft.com/office/drawing/2014/main" id="{65273FC3-113D-E444-9091-F9DA0FC24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1893" y="4336604"/>
            <a:ext cx="558659" cy="517253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D8AC08E3-2557-3D41-85BF-A27ADA7D7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1459" y="4410565"/>
            <a:ext cx="563759" cy="563759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BC69104A-1264-3A4B-82F7-167A415BF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5155" y="2690366"/>
            <a:ext cx="445397" cy="44539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0BC7696-6F88-674C-9AC7-93E50F04FAD4}"/>
              </a:ext>
            </a:extLst>
          </p:cNvPr>
          <p:cNvSpPr txBox="1"/>
          <p:nvPr/>
        </p:nvSpPr>
        <p:spPr>
          <a:xfrm>
            <a:off x="1106073" y="948500"/>
            <a:ext cx="9973448" cy="70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互联网、大数据、人工智能成为颠覆各个产业的技术力量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中医药产业也在本次技术浪潮的冲击下，发生了革命性的变化</a:t>
            </a:r>
          </a:p>
        </p:txBody>
      </p:sp>
    </p:spTree>
    <p:extLst>
      <p:ext uri="{BB962C8B-B14F-4D97-AF65-F5344CB8AC3E}">
        <p14:creationId xmlns:p14="http://schemas.microsoft.com/office/powerpoint/2010/main" val="382952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>
            <a:extLst>
              <a:ext uri="{FF2B5EF4-FFF2-40B4-BE49-F238E27FC236}">
                <a16:creationId xmlns:a16="http://schemas.microsoft.com/office/drawing/2014/main" id="{A77A89DE-7814-B14B-9EC3-A41D2ED8F1C8}"/>
              </a:ext>
            </a:extLst>
          </p:cNvPr>
          <p:cNvSpPr txBox="1"/>
          <p:nvPr/>
        </p:nvSpPr>
        <p:spPr>
          <a:xfrm>
            <a:off x="1106073" y="100223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基于专病专科的医患精准匹配形成核心交易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148271E-F983-0646-B101-08C16ECAAB42}"/>
              </a:ext>
            </a:extLst>
          </p:cNvPr>
          <p:cNvGrpSpPr/>
          <p:nvPr/>
        </p:nvGrpSpPr>
        <p:grpSpPr>
          <a:xfrm>
            <a:off x="2265225" y="1851186"/>
            <a:ext cx="1899669" cy="3867038"/>
            <a:chOff x="1161114" y="1878520"/>
            <a:chExt cx="1899669" cy="386703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6782646-6FD2-0E4B-9958-483938D51F80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39" name="任意多边形 70">
                <a:extLst>
                  <a:ext uri="{FF2B5EF4-FFF2-40B4-BE49-F238E27FC236}">
                    <a16:creationId xmlns:a16="http://schemas.microsoft.com/office/drawing/2014/main" id="{21434F84-F309-6D4A-8307-8D2C845BDDF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293BE08-EC10-DD4F-9A8E-5E833E232766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B5580671-1CA0-3148-80C2-D203A2A2929F}"/>
                </a:ext>
              </a:extLst>
            </p:cNvPr>
            <p:cNvSpPr txBox="1"/>
            <p:nvPr/>
          </p:nvSpPr>
          <p:spPr>
            <a:xfrm>
              <a:off x="1441895" y="2775151"/>
              <a:ext cx="1324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AI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AB4D8FC2-C884-E146-A02F-F72B31D53DB5}"/>
                </a:ext>
              </a:extLst>
            </p:cNvPr>
            <p:cNvSpPr txBox="1"/>
            <p:nvPr/>
          </p:nvSpPr>
          <p:spPr>
            <a:xfrm>
              <a:off x="1441895" y="3352273"/>
              <a:ext cx="1381650" cy="1254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中医知识传承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平台赋能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辅助诊断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自主诊断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27510A-1A4A-374F-AA8E-F769EA8BD1DF}"/>
              </a:ext>
            </a:extLst>
          </p:cNvPr>
          <p:cNvGrpSpPr/>
          <p:nvPr/>
        </p:nvGrpSpPr>
        <p:grpSpPr>
          <a:xfrm>
            <a:off x="5045629" y="1851186"/>
            <a:ext cx="1899669" cy="3867038"/>
            <a:chOff x="1161114" y="1878520"/>
            <a:chExt cx="1899669" cy="3867038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6D83754-E4C2-234C-91BC-7A49179B52F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48" name="任意多边形 70">
                <a:extLst>
                  <a:ext uri="{FF2B5EF4-FFF2-40B4-BE49-F238E27FC236}">
                    <a16:creationId xmlns:a16="http://schemas.microsoft.com/office/drawing/2014/main" id="{F9A003AE-395D-DF42-95AB-8DAB09E089D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8B75C2F-9C63-BA49-A33C-E58A4716CD0E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30">
              <a:extLst>
                <a:ext uri="{FF2B5EF4-FFF2-40B4-BE49-F238E27FC236}">
                  <a16:creationId xmlns:a16="http://schemas.microsoft.com/office/drawing/2014/main" id="{DCC0E9B7-948D-4845-BD60-433784C6C884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中医共享平台</a:t>
              </a:r>
            </a:p>
          </p:txBody>
        </p:sp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0ADADD26-012E-5D47-A492-E732B3B153AB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931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医患精准匹配中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医社区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中医大数据入口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9902051-EE7F-B540-AC2F-F269718B8BD1}"/>
              </a:ext>
            </a:extLst>
          </p:cNvPr>
          <p:cNvGrpSpPr/>
          <p:nvPr/>
        </p:nvGrpSpPr>
        <p:grpSpPr>
          <a:xfrm>
            <a:off x="7826032" y="1851186"/>
            <a:ext cx="1899669" cy="3867038"/>
            <a:chOff x="1161114" y="1878520"/>
            <a:chExt cx="1899669" cy="386703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D02D46A-248F-C143-851B-F704A5F7BC4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AF869308-3AA6-2142-94CB-7882F928754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06717B4-9879-D644-90E7-C451689D8782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5D25D9DE-D699-CC46-B558-AC0F56F2C08C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大健康管理</a:t>
              </a: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8574004-F1D1-234F-8705-29357E6A99C5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1577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预防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保健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治疗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康复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养老养生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55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CE7CC821-43A1-7841-8530-98E608658F53}"/>
              </a:ext>
            </a:extLst>
          </p:cNvPr>
          <p:cNvSpPr/>
          <p:nvPr/>
        </p:nvSpPr>
        <p:spPr>
          <a:xfrm>
            <a:off x="4027603" y="3406739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8" name="等腰三角形 15">
            <a:extLst>
              <a:ext uri="{FF2B5EF4-FFF2-40B4-BE49-F238E27FC236}">
                <a16:creationId xmlns:a16="http://schemas.microsoft.com/office/drawing/2014/main" id="{C1C4CAD0-6CC9-9748-B58D-1814116BA370}"/>
              </a:ext>
            </a:extLst>
          </p:cNvPr>
          <p:cNvSpPr/>
          <p:nvPr/>
        </p:nvSpPr>
        <p:spPr>
          <a:xfrm>
            <a:off x="6814457" y="3406739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9" name="等腰三角形 16">
            <a:extLst>
              <a:ext uri="{FF2B5EF4-FFF2-40B4-BE49-F238E27FC236}">
                <a16:creationId xmlns:a16="http://schemas.microsoft.com/office/drawing/2014/main" id="{8315DB92-1F8B-AE4F-9381-C9C3A595F861}"/>
              </a:ext>
            </a:extLst>
          </p:cNvPr>
          <p:cNvSpPr/>
          <p:nvPr/>
        </p:nvSpPr>
        <p:spPr>
          <a:xfrm flipV="1">
            <a:off x="4027603" y="2002864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30" name="等腰三角形 17">
            <a:extLst>
              <a:ext uri="{FF2B5EF4-FFF2-40B4-BE49-F238E27FC236}">
                <a16:creationId xmlns:a16="http://schemas.microsoft.com/office/drawing/2014/main" id="{C8D2F6C4-D4ED-3745-B22D-903CDEDD7283}"/>
              </a:ext>
            </a:extLst>
          </p:cNvPr>
          <p:cNvSpPr/>
          <p:nvPr/>
        </p:nvSpPr>
        <p:spPr>
          <a:xfrm flipV="1">
            <a:off x="6814457" y="2002864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315D936-3CB1-944A-BF06-F0A4260CB121}"/>
              </a:ext>
            </a:extLst>
          </p:cNvPr>
          <p:cNvGrpSpPr/>
          <p:nvPr/>
        </p:nvGrpSpPr>
        <p:grpSpPr>
          <a:xfrm>
            <a:off x="2236225" y="4661040"/>
            <a:ext cx="2244151" cy="1261198"/>
            <a:chOff x="3762506" y="1807841"/>
            <a:chExt cx="2244151" cy="1261198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BA0ABAD-84D5-2844-B942-8FA755D23EC4}"/>
                </a:ext>
              </a:extLst>
            </p:cNvPr>
            <p:cNvSpPr/>
            <p:nvPr/>
          </p:nvSpPr>
          <p:spPr>
            <a:xfrm>
              <a:off x="3762584" y="2240735"/>
              <a:ext cx="2244073" cy="8283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FZHei-B01S" panose="02010601030101010101" pitchFamily="2" charset="-122"/>
                </a:rPr>
                <a:t>平台成长到与市场、企业同等重要的位置</a:t>
              </a:r>
            </a:p>
            <a:p>
              <a:pPr lvl="0" algn="ctr">
                <a:lnSpc>
                  <a:spcPts val="2000"/>
                </a:lnSpc>
                <a:buNone/>
                <a:defRPr/>
              </a:pPr>
              <a:endPara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FZHei-B01S" panose="0201060103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1E9CA55-7DAE-6D47-8F09-D58B726406DE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5C9C9B"/>
                  </a:solidFill>
                  <a:ea typeface="微软雅黑"/>
                  <a:cs typeface="+mn-ea"/>
                  <a:sym typeface="Arial"/>
                </a:rPr>
                <a:t>特征一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C9C9B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C208E5D-09C7-E746-B385-BD436135AD57}"/>
              </a:ext>
            </a:extLst>
          </p:cNvPr>
          <p:cNvGrpSpPr/>
          <p:nvPr/>
        </p:nvGrpSpPr>
        <p:grpSpPr>
          <a:xfrm>
            <a:off x="5075678" y="4661040"/>
            <a:ext cx="2244151" cy="1005808"/>
            <a:chOff x="3762506" y="1807841"/>
            <a:chExt cx="2244151" cy="1005808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FCD0BA3-5AE4-9442-87EE-C7234BFF7A30}"/>
                </a:ext>
              </a:extLst>
            </p:cNvPr>
            <p:cNvSpPr/>
            <p:nvPr/>
          </p:nvSpPr>
          <p:spPr>
            <a:xfrm>
              <a:off x="3762584" y="2240735"/>
              <a:ext cx="2244073" cy="5729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是整个社会中的主导公司形态从产品型公司转向平台型公司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4F2645-91ED-1F46-A8D4-65A29FA4771D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特征二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71B99A1-7A12-C441-ABD6-6E7C543A2DA9}"/>
              </a:ext>
            </a:extLst>
          </p:cNvPr>
          <p:cNvGrpSpPr/>
          <p:nvPr/>
        </p:nvGrpSpPr>
        <p:grpSpPr>
          <a:xfrm>
            <a:off x="7915130" y="4661040"/>
            <a:ext cx="2244151" cy="1306543"/>
            <a:chOff x="3762506" y="1807841"/>
            <a:chExt cx="2244151" cy="130654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A02BF8D-12C7-1A4D-81F6-676F8708BFD9}"/>
                </a:ext>
              </a:extLst>
            </p:cNvPr>
            <p:cNvSpPr/>
            <p:nvPr/>
          </p:nvSpPr>
          <p:spPr>
            <a:xfrm>
              <a:off x="3762584" y="2252610"/>
              <a:ext cx="2244073" cy="8617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是技术驱动的互联网平台成为经济、社会与生活中新的资源配置与组织方式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33E587-C023-AA44-A803-3335DE395AFA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特征三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BD108BE3-5097-4943-AC78-5C9F17571D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11" y="2018403"/>
            <a:ext cx="2535563" cy="2185831"/>
          </a:xfrm>
          <a:prstGeom prst="hexagon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7288ABB-C815-294A-8B45-6383F65133A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02" y="2002864"/>
            <a:ext cx="2687679" cy="2201370"/>
          </a:xfrm>
          <a:prstGeom prst="hexagon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B5549DD-1C76-2D46-B591-7FB17FB5F0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44" y="2018403"/>
            <a:ext cx="2687679" cy="2185831"/>
          </a:xfrm>
          <a:prstGeom prst="hexagon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5EDC1DB-15E1-EE42-9FE5-EEEFE9612A5E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互联网平台连接人们的线上线下生活，由平台企业演化出平台生态或平台经济已是大势所趋</a:t>
            </a:r>
          </a:p>
        </p:txBody>
      </p:sp>
    </p:spTree>
    <p:extLst>
      <p:ext uri="{BB962C8B-B14F-4D97-AF65-F5344CB8AC3E}">
        <p14:creationId xmlns:p14="http://schemas.microsoft.com/office/powerpoint/2010/main" val="3742706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2422</TotalTime>
  <Words>1524</Words>
  <Application>Microsoft Macintosh PowerPoint</Application>
  <PresentationFormat>宽屏</PresentationFormat>
  <Paragraphs>221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47" baseType="lpstr">
      <vt:lpstr>方正黑体简体</vt:lpstr>
      <vt:lpstr>方正兰亭黑简体</vt:lpstr>
      <vt:lpstr>黑体</vt:lpstr>
      <vt:lpstr>宋体</vt:lpstr>
      <vt:lpstr>Microsoft YaHei</vt:lpstr>
      <vt:lpstr>Microsoft YaHei</vt:lpstr>
      <vt:lpstr>微软雅黑-粗</vt:lpstr>
      <vt:lpstr>造字工房悦黑（非商用）常规体</vt:lpstr>
      <vt:lpstr>Agency FB</vt:lpstr>
      <vt:lpstr>Bebas</vt:lpstr>
      <vt:lpstr>FZDaHei-B02S</vt:lpstr>
      <vt:lpstr>FZHei-B01S</vt:lpstr>
      <vt:lpstr>굴림</vt:lpstr>
      <vt:lpstr>Lato Light</vt:lpstr>
      <vt:lpstr>Open Sans</vt:lpstr>
      <vt:lpstr>PingFang SC</vt:lpstr>
      <vt:lpstr>Source Han Sans CN</vt:lpstr>
      <vt:lpstr>Yuppy SC</vt:lpstr>
      <vt:lpstr>Arial</vt:lpstr>
      <vt:lpstr>Calibri</vt:lpstr>
      <vt:lpstr>Gill Sans</vt:lpstr>
      <vt:lpstr>Impact MT Std</vt:lpstr>
      <vt:lpstr>Tahoma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Microsoft Office User</cp:lastModifiedBy>
  <cp:revision>1602</cp:revision>
  <cp:lastPrinted>2019-01-10T01:01:25Z</cp:lastPrinted>
  <dcterms:created xsi:type="dcterms:W3CDTF">2015-07-02T09:55:46Z</dcterms:created>
  <dcterms:modified xsi:type="dcterms:W3CDTF">2019-03-20T02:26:08Z</dcterms:modified>
</cp:coreProperties>
</file>